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16" r:id="rId2"/>
  </p:sldMasterIdLst>
  <p:notesMasterIdLst>
    <p:notesMasterId r:id="rId18"/>
  </p:notesMasterIdLst>
  <p:sldIdLst>
    <p:sldId id="256" r:id="rId3"/>
    <p:sldId id="257" r:id="rId4"/>
    <p:sldId id="258" r:id="rId5"/>
    <p:sldId id="259" r:id="rId6"/>
    <p:sldId id="260" r:id="rId7"/>
    <p:sldId id="261" r:id="rId8"/>
    <p:sldId id="262" r:id="rId9"/>
    <p:sldId id="264" r:id="rId10"/>
    <p:sldId id="263" r:id="rId11"/>
    <p:sldId id="265" r:id="rId12"/>
    <p:sldId id="266" r:id="rId13"/>
    <p:sldId id="267" r:id="rId14"/>
    <p:sldId id="268" r:id="rId15"/>
    <p:sldId id="269" r:id="rId16"/>
    <p:sldId id="270"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38481" autoAdjust="0"/>
  </p:normalViewPr>
  <p:slideViewPr>
    <p:cSldViewPr>
      <p:cViewPr>
        <p:scale>
          <a:sx n="60" d="100"/>
          <a:sy n="60" d="100"/>
        </p:scale>
        <p:origin x="-1620" y="-3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SKRIPSI\Data%20Rio%2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kgf\Data%20Rio%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SKRIPSI\Data%20Rio%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id-ID"/>
  <c:chart>
    <c:title>
      <c:tx>
        <c:rich>
          <a:bodyPr rot="0" spcFirstLastPara="1" vertOverflow="ellipsis" vert="horz" wrap="square" anchor="ctr" anchorCtr="1"/>
          <a:lstStyle/>
          <a:p>
            <a:pPr>
              <a:defRPr lang="en-US" sz="1600" b="1" i="0" u="none" strike="noStrike" kern="1200" baseline="0">
                <a:solidFill>
                  <a:sysClr val="windowText" lastClr="000000"/>
                </a:solidFill>
                <a:latin typeface="+mn-lt"/>
                <a:ea typeface="+mn-ea"/>
                <a:cs typeface="+mn-cs"/>
              </a:defRPr>
            </a:pPr>
            <a:r>
              <a:rPr lang="en-US" b="1">
                <a:solidFill>
                  <a:sysClr val="windowText" lastClr="000000"/>
                </a:solidFill>
              </a:rPr>
              <a:t>Faktor Sosiologis </a:t>
            </a:r>
          </a:p>
        </c:rich>
      </c:tx>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9.7143482064741923E-2"/>
          <c:y val="0.20152777777777778"/>
          <c:w val="0.87107874015748221"/>
          <c:h val="0.56830198308544766"/>
        </c:manualLayout>
      </c:layout>
      <c:bar3DChart>
        <c:barDir val="col"/>
        <c:grouping val="clustered"/>
        <c:ser>
          <c:idx val="0"/>
          <c:order val="0"/>
          <c:tx>
            <c:strRef>
              <c:f>Sheet1!$E$6</c:f>
              <c:strCache>
                <c:ptCount val="1"/>
                <c:pt idx="0">
                  <c:v>Mempengaruhi</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numFmt formatCode="0.0%" sourceLinked="0"/>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ysClr val="windowText" lastClr="000000"/>
                    </a:solidFill>
                    <a:latin typeface="+mn-lt"/>
                    <a:ea typeface="+mn-ea"/>
                    <a:cs typeface="+mn-cs"/>
                  </a:defRPr>
                </a:pPr>
                <a:endParaRPr lang="id-ID"/>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Sheet1!$D$7:$D$11</c:f>
              <c:strCache>
                <c:ptCount val="5"/>
                <c:pt idx="0">
                  <c:v>teman</c:v>
                </c:pt>
                <c:pt idx="1">
                  <c:v>ortu</c:v>
                </c:pt>
                <c:pt idx="2">
                  <c:v>agama</c:v>
                </c:pt>
                <c:pt idx="3">
                  <c:v>jenis kelamin</c:v>
                </c:pt>
                <c:pt idx="4">
                  <c:v>Daerah</c:v>
                </c:pt>
              </c:strCache>
            </c:strRef>
          </c:cat>
          <c:val>
            <c:numRef>
              <c:f>Sheet1!$E$7:$E$11</c:f>
              <c:numCache>
                <c:formatCode>0%</c:formatCode>
                <c:ptCount val="5"/>
                <c:pt idx="0">
                  <c:v>0.34000000000000025</c:v>
                </c:pt>
                <c:pt idx="1">
                  <c:v>0.12000000000000002</c:v>
                </c:pt>
                <c:pt idx="2">
                  <c:v>0.62000000000000155</c:v>
                </c:pt>
                <c:pt idx="3">
                  <c:v>0.26</c:v>
                </c:pt>
                <c:pt idx="4">
                  <c:v>0.42000000000000032</c:v>
                </c:pt>
              </c:numCache>
            </c:numRef>
          </c:val>
          <c:extLst xmlns:c16r2="http://schemas.microsoft.com/office/drawing/2015/06/chart">
            <c:ext xmlns:c16="http://schemas.microsoft.com/office/drawing/2014/chart" uri="{C3380CC4-5D6E-409C-BE32-E72D297353CC}">
              <c16:uniqueId val="{00000000-184B-4A62-832B-DBC32C973213}"/>
            </c:ext>
          </c:extLst>
        </c:ser>
        <c:ser>
          <c:idx val="1"/>
          <c:order val="1"/>
          <c:tx>
            <c:strRef>
              <c:f>Sheet1!$F$6</c:f>
              <c:strCache>
                <c:ptCount val="1"/>
                <c:pt idx="0">
                  <c:v>tidak mempengaruhi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dLbl>
              <c:idx val="2"/>
              <c:layout>
                <c:manualLayout>
                  <c:x val="2.2222222222222213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84B-4A62-832B-DBC32C973213}"/>
                </c:ext>
              </c:extLst>
            </c:dLbl>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ysClr val="windowText" lastClr="000000"/>
                    </a:solidFill>
                    <a:latin typeface="+mn-lt"/>
                    <a:ea typeface="+mn-ea"/>
                    <a:cs typeface="+mn-cs"/>
                  </a:defRPr>
                </a:pPr>
                <a:endParaRPr lang="id-ID"/>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Sheet1!$D$7:$D$11</c:f>
              <c:strCache>
                <c:ptCount val="5"/>
                <c:pt idx="0">
                  <c:v>teman</c:v>
                </c:pt>
                <c:pt idx="1">
                  <c:v>ortu</c:v>
                </c:pt>
                <c:pt idx="2">
                  <c:v>agama</c:v>
                </c:pt>
                <c:pt idx="3">
                  <c:v>jenis kelamin</c:v>
                </c:pt>
                <c:pt idx="4">
                  <c:v>Daerah</c:v>
                </c:pt>
              </c:strCache>
            </c:strRef>
          </c:cat>
          <c:val>
            <c:numRef>
              <c:f>Sheet1!$F$7:$F$11</c:f>
              <c:numCache>
                <c:formatCode>0%</c:formatCode>
                <c:ptCount val="5"/>
                <c:pt idx="0">
                  <c:v>0.66000000000000203</c:v>
                </c:pt>
                <c:pt idx="1">
                  <c:v>0.88000000000000034</c:v>
                </c:pt>
                <c:pt idx="2">
                  <c:v>0.38000000000000089</c:v>
                </c:pt>
                <c:pt idx="3">
                  <c:v>0.74000000000000155</c:v>
                </c:pt>
                <c:pt idx="4">
                  <c:v>0.5800000000000004</c:v>
                </c:pt>
              </c:numCache>
            </c:numRef>
          </c:val>
          <c:extLst xmlns:c16r2="http://schemas.microsoft.com/office/drawing/2015/06/chart">
            <c:ext xmlns:c16="http://schemas.microsoft.com/office/drawing/2014/chart" uri="{C3380CC4-5D6E-409C-BE32-E72D297353CC}">
              <c16:uniqueId val="{00000001-184B-4A62-832B-DBC32C973213}"/>
            </c:ext>
          </c:extLst>
        </c:ser>
        <c:dLbls>
          <c:showVal val="1"/>
        </c:dLbls>
        <c:shape val="box"/>
        <c:axId val="120886784"/>
        <c:axId val="120888320"/>
        <c:axId val="0"/>
      </c:bar3DChart>
      <c:catAx>
        <c:axId val="120886784"/>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1" i="0" u="none" strike="noStrike" kern="1200" baseline="0">
                <a:solidFill>
                  <a:sysClr val="windowText" lastClr="000000"/>
                </a:solidFill>
                <a:latin typeface="+mn-lt"/>
                <a:ea typeface="+mn-ea"/>
                <a:cs typeface="+mn-cs"/>
              </a:defRPr>
            </a:pPr>
            <a:endParaRPr lang="id-ID"/>
          </a:p>
        </c:txPr>
        <c:crossAx val="120888320"/>
        <c:crosses val="autoZero"/>
        <c:auto val="1"/>
        <c:lblAlgn val="ctr"/>
        <c:lblOffset val="100"/>
      </c:catAx>
      <c:valAx>
        <c:axId val="120888320"/>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ysClr val="windowText" lastClr="000000"/>
                </a:solidFill>
                <a:latin typeface="+mn-lt"/>
                <a:ea typeface="+mn-ea"/>
                <a:cs typeface="+mn-cs"/>
              </a:defRPr>
            </a:pPr>
            <a:endParaRPr lang="id-ID"/>
          </a:p>
        </c:txPr>
        <c:crossAx val="120886784"/>
        <c:crosses val="autoZero"/>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lang="en-US" sz="900" b="1" i="0" u="none" strike="noStrike" kern="1200" baseline="0">
              <a:solidFill>
                <a:sysClr val="windowText" lastClr="000000"/>
              </a:solidFill>
              <a:latin typeface="+mn-lt"/>
              <a:ea typeface="+mn-ea"/>
              <a:cs typeface="+mn-cs"/>
            </a:defRPr>
          </a:pPr>
          <a:endParaRPr lang="id-ID"/>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pPr>
      <a:endParaRPr lang="id-ID"/>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id-ID"/>
  <c:chart>
    <c:title>
      <c:tx>
        <c:rich>
          <a:bodyPr rot="0" spcFirstLastPara="1" vertOverflow="ellipsis" vert="horz" wrap="square" anchor="ctr" anchorCtr="1"/>
          <a:lstStyle/>
          <a:p>
            <a:pPr>
              <a:defRPr lang="en-US" sz="1600" b="1" i="0" u="none" strike="noStrike" kern="1200" baseline="0">
                <a:solidFill>
                  <a:sysClr val="windowText" lastClr="000000"/>
                </a:solidFill>
                <a:latin typeface="+mn-lt"/>
                <a:ea typeface="+mn-ea"/>
                <a:cs typeface="+mn-cs"/>
              </a:defRPr>
            </a:pPr>
            <a:r>
              <a:rPr lang="en-US">
                <a:solidFill>
                  <a:sysClr val="windowText" lastClr="000000"/>
                </a:solidFill>
              </a:rPr>
              <a:t>Faktor</a:t>
            </a:r>
            <a:r>
              <a:rPr lang="en-US" baseline="0">
                <a:solidFill>
                  <a:sysClr val="windowText" lastClr="000000"/>
                </a:solidFill>
              </a:rPr>
              <a:t> Psikologis</a:t>
            </a:r>
            <a:endParaRPr lang="en-US">
              <a:solidFill>
                <a:sysClr val="windowText" lastClr="000000"/>
              </a:solidFill>
            </a:endParaRPr>
          </a:p>
        </c:rich>
      </c:tx>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Sheet1!$E$25</c:f>
              <c:strCache>
                <c:ptCount val="1"/>
                <c:pt idx="0">
                  <c:v>Mempengaruhi</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ysClr val="windowText" lastClr="000000"/>
                    </a:solidFill>
                    <a:latin typeface="+mn-lt"/>
                    <a:ea typeface="+mn-ea"/>
                    <a:cs typeface="+mn-cs"/>
                  </a:defRPr>
                </a:pPr>
                <a:endParaRPr lang="id-ID"/>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Sheet1!$D$26:$D$30</c:f>
              <c:strCache>
                <c:ptCount val="5"/>
                <c:pt idx="0">
                  <c:v>Materi</c:v>
                </c:pt>
                <c:pt idx="1">
                  <c:v>popularitas Kandidat</c:v>
                </c:pt>
                <c:pt idx="2">
                  <c:v>Tampilan Fisik</c:v>
                </c:pt>
                <c:pt idx="3">
                  <c:v>Relasi Kandidat</c:v>
                </c:pt>
                <c:pt idx="4">
                  <c:v>Ketokohan Kandidat</c:v>
                </c:pt>
              </c:strCache>
            </c:strRef>
          </c:cat>
          <c:val>
            <c:numRef>
              <c:f>Sheet1!$E$26:$E$30</c:f>
              <c:numCache>
                <c:formatCode>0%</c:formatCode>
                <c:ptCount val="5"/>
                <c:pt idx="0">
                  <c:v>0.14000000000000001</c:v>
                </c:pt>
                <c:pt idx="1">
                  <c:v>0.30000000000000004</c:v>
                </c:pt>
                <c:pt idx="2">
                  <c:v>0.28000000000000008</c:v>
                </c:pt>
                <c:pt idx="3">
                  <c:v>0.48000000000000004</c:v>
                </c:pt>
                <c:pt idx="4">
                  <c:v>0.36000000000000004</c:v>
                </c:pt>
              </c:numCache>
            </c:numRef>
          </c:val>
          <c:extLst xmlns:c16r2="http://schemas.microsoft.com/office/drawing/2015/06/chart">
            <c:ext xmlns:c16="http://schemas.microsoft.com/office/drawing/2014/chart" uri="{C3380CC4-5D6E-409C-BE32-E72D297353CC}">
              <c16:uniqueId val="{00000000-259F-41C4-ABCE-45DBC3A345BA}"/>
            </c:ext>
          </c:extLst>
        </c:ser>
        <c:ser>
          <c:idx val="1"/>
          <c:order val="1"/>
          <c:tx>
            <c:strRef>
              <c:f>Sheet1!$F$25</c:f>
              <c:strCache>
                <c:ptCount val="1"/>
                <c:pt idx="0">
                  <c:v>Tidak mempengaruhi</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ysClr val="windowText" lastClr="000000"/>
                    </a:solidFill>
                    <a:latin typeface="+mn-lt"/>
                    <a:ea typeface="+mn-ea"/>
                    <a:cs typeface="+mn-cs"/>
                  </a:defRPr>
                </a:pPr>
                <a:endParaRPr lang="id-ID"/>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Sheet1!$D$26:$D$30</c:f>
              <c:strCache>
                <c:ptCount val="5"/>
                <c:pt idx="0">
                  <c:v>Materi</c:v>
                </c:pt>
                <c:pt idx="1">
                  <c:v>popularitas Kandidat</c:v>
                </c:pt>
                <c:pt idx="2">
                  <c:v>Tampilan Fisik</c:v>
                </c:pt>
                <c:pt idx="3">
                  <c:v>Relasi Kandidat</c:v>
                </c:pt>
                <c:pt idx="4">
                  <c:v>Ketokohan Kandidat</c:v>
                </c:pt>
              </c:strCache>
            </c:strRef>
          </c:cat>
          <c:val>
            <c:numRef>
              <c:f>Sheet1!$F$26:$F$30</c:f>
              <c:numCache>
                <c:formatCode>0%</c:formatCode>
                <c:ptCount val="5"/>
                <c:pt idx="0">
                  <c:v>0.68</c:v>
                </c:pt>
                <c:pt idx="1">
                  <c:v>0.70000000000000007</c:v>
                </c:pt>
                <c:pt idx="2">
                  <c:v>0.72000000000000008</c:v>
                </c:pt>
                <c:pt idx="3">
                  <c:v>0.52</c:v>
                </c:pt>
                <c:pt idx="4">
                  <c:v>0.64000000000000012</c:v>
                </c:pt>
              </c:numCache>
            </c:numRef>
          </c:val>
          <c:extLst xmlns:c16r2="http://schemas.microsoft.com/office/drawing/2015/06/chart">
            <c:ext xmlns:c16="http://schemas.microsoft.com/office/drawing/2014/chart" uri="{C3380CC4-5D6E-409C-BE32-E72D297353CC}">
              <c16:uniqueId val="{00000001-259F-41C4-ABCE-45DBC3A345BA}"/>
            </c:ext>
          </c:extLst>
        </c:ser>
        <c:dLbls>
          <c:showVal val="1"/>
        </c:dLbls>
        <c:shape val="box"/>
        <c:axId val="133203840"/>
        <c:axId val="133205376"/>
        <c:axId val="0"/>
      </c:bar3DChart>
      <c:catAx>
        <c:axId val="133203840"/>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id-ID"/>
          </a:p>
        </c:txPr>
        <c:crossAx val="133205376"/>
        <c:crosses val="autoZero"/>
        <c:auto val="1"/>
        <c:lblAlgn val="ctr"/>
        <c:lblOffset val="100"/>
      </c:catAx>
      <c:valAx>
        <c:axId val="133205376"/>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ysClr val="windowText" lastClr="000000"/>
                </a:solidFill>
                <a:latin typeface="+mn-lt"/>
                <a:ea typeface="+mn-ea"/>
                <a:cs typeface="+mn-cs"/>
              </a:defRPr>
            </a:pPr>
            <a:endParaRPr lang="id-ID"/>
          </a:p>
        </c:txPr>
        <c:crossAx val="133203840"/>
        <c:crosses val="autoZero"/>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id-ID"/>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pPr>
      <a:endParaRPr lang="id-ID"/>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id-ID"/>
  <c:chart>
    <c:title>
      <c:tx>
        <c:rich>
          <a:bodyPr rot="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r>
              <a:rPr lang="en-US"/>
              <a:t>Faktor</a:t>
            </a:r>
            <a:r>
              <a:rPr lang="en-US" baseline="0"/>
              <a:t> Rasional</a:t>
            </a:r>
            <a:endParaRPr lang="en-US"/>
          </a:p>
        </c:rich>
      </c:tx>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364261932536211"/>
          <c:y val="0.16687774400540359"/>
          <c:w val="0.84659849810440369"/>
          <c:h val="0.63862130265631711"/>
        </c:manualLayout>
      </c:layout>
      <c:bar3DChart>
        <c:barDir val="col"/>
        <c:grouping val="clustered"/>
        <c:ser>
          <c:idx val="0"/>
          <c:order val="0"/>
          <c:tx>
            <c:strRef>
              <c:f>Sheet1!$E$44</c:f>
              <c:strCache>
                <c:ptCount val="1"/>
                <c:pt idx="0">
                  <c:v>Mempengaruhi</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lang="en-US" sz="900" b="1" i="0" u="none" strike="noStrike" kern="1200" baseline="0">
                    <a:solidFill>
                      <a:sysClr val="windowText" lastClr="000000"/>
                    </a:solidFill>
                    <a:latin typeface="+mn-lt"/>
                    <a:ea typeface="+mn-ea"/>
                    <a:cs typeface="+mn-cs"/>
                  </a:defRPr>
                </a:pPr>
                <a:endParaRPr lang="id-ID"/>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Sheet1!$D$45:$D$49</c:f>
              <c:strCache>
                <c:ptCount val="5"/>
                <c:pt idx="0">
                  <c:v>visi misi</c:v>
                </c:pt>
                <c:pt idx="1">
                  <c:v>Penegakan Hukum</c:v>
                </c:pt>
                <c:pt idx="2">
                  <c:v>Peningkatan Ekonomi</c:v>
                </c:pt>
                <c:pt idx="3">
                  <c:v>Rekam Jejak Kandidat</c:v>
                </c:pt>
                <c:pt idx="4">
                  <c:v>Program Kandidat</c:v>
                </c:pt>
              </c:strCache>
            </c:strRef>
          </c:cat>
          <c:val>
            <c:numRef>
              <c:f>Sheet1!$E$45:$E$49</c:f>
              <c:numCache>
                <c:formatCode>0%</c:formatCode>
                <c:ptCount val="5"/>
                <c:pt idx="0">
                  <c:v>0.70000000000000062</c:v>
                </c:pt>
                <c:pt idx="1">
                  <c:v>0.54</c:v>
                </c:pt>
                <c:pt idx="2">
                  <c:v>0.58000000000000007</c:v>
                </c:pt>
                <c:pt idx="3">
                  <c:v>0.48000000000000032</c:v>
                </c:pt>
                <c:pt idx="4">
                  <c:v>0.32000000000000051</c:v>
                </c:pt>
              </c:numCache>
            </c:numRef>
          </c:val>
          <c:extLst xmlns:c16r2="http://schemas.microsoft.com/office/drawing/2015/06/chart">
            <c:ext xmlns:c16="http://schemas.microsoft.com/office/drawing/2014/chart" uri="{C3380CC4-5D6E-409C-BE32-E72D297353CC}">
              <c16:uniqueId val="{00000000-F5DC-4467-9D44-E60DC05270E8}"/>
            </c:ext>
          </c:extLst>
        </c:ser>
        <c:ser>
          <c:idx val="1"/>
          <c:order val="1"/>
          <c:tx>
            <c:strRef>
              <c:f>Sheet1!$F$44</c:f>
              <c:strCache>
                <c:ptCount val="1"/>
                <c:pt idx="0">
                  <c:v>Tidak mempengaruhi</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dLbl>
              <c:idx val="0"/>
              <c:layout>
                <c:manualLayout>
                  <c:x val="2.4999999999999981E-2"/>
                  <c:y val="-4.6296296296297248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F5DC-4467-9D44-E60DC05270E8}"/>
                </c:ext>
              </c:extLst>
            </c:dLbl>
            <c:dLbl>
              <c:idx val="1"/>
              <c:layout>
                <c:manualLayout>
                  <c:x val="2.2222222222222202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5DC-4467-9D44-E60DC05270E8}"/>
                </c:ext>
              </c:extLst>
            </c:dLbl>
            <c:dLbl>
              <c:idx val="2"/>
              <c:layout>
                <c:manualLayout>
                  <c:x val="1.9444444444444445E-2"/>
                  <c:y val="-4.2437781360067147E-1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5DC-4467-9D44-E60DC05270E8}"/>
                </c:ext>
              </c:extLst>
            </c:dLbl>
            <c:spPr>
              <a:noFill/>
              <a:ln>
                <a:noFill/>
              </a:ln>
              <a:effectLst/>
            </c:spPr>
            <c:txPr>
              <a:bodyPr rot="0" spcFirstLastPara="1" vertOverflow="ellipsis" vert="horz" wrap="square" lIns="38100" tIns="19050" rIns="38100" bIns="19050" anchor="ctr" anchorCtr="1">
                <a:spAutoFit/>
              </a:bodyPr>
              <a:lstStyle/>
              <a:p>
                <a:pPr>
                  <a:defRPr lang="en-US" sz="900" b="0" i="0" u="none" strike="noStrike" kern="1200" baseline="0">
                    <a:solidFill>
                      <a:sysClr val="windowText" lastClr="000000"/>
                    </a:solidFill>
                    <a:latin typeface="+mn-lt"/>
                    <a:ea typeface="+mn-ea"/>
                    <a:cs typeface="+mn-cs"/>
                  </a:defRPr>
                </a:pPr>
                <a:endParaRPr lang="id-ID"/>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Sheet1!$D$45:$D$49</c:f>
              <c:strCache>
                <c:ptCount val="5"/>
                <c:pt idx="0">
                  <c:v>visi misi</c:v>
                </c:pt>
                <c:pt idx="1">
                  <c:v>Penegakan Hukum</c:v>
                </c:pt>
                <c:pt idx="2">
                  <c:v>Peningkatan Ekonomi</c:v>
                </c:pt>
                <c:pt idx="3">
                  <c:v>Rekam Jejak Kandidat</c:v>
                </c:pt>
                <c:pt idx="4">
                  <c:v>Program Kandidat</c:v>
                </c:pt>
              </c:strCache>
            </c:strRef>
          </c:cat>
          <c:val>
            <c:numRef>
              <c:f>Sheet1!$F$45:$F$49</c:f>
              <c:numCache>
                <c:formatCode>0%</c:formatCode>
                <c:ptCount val="5"/>
                <c:pt idx="0">
                  <c:v>0.30000000000000032</c:v>
                </c:pt>
                <c:pt idx="1">
                  <c:v>0.46</c:v>
                </c:pt>
                <c:pt idx="2">
                  <c:v>0.42000000000000032</c:v>
                </c:pt>
                <c:pt idx="3">
                  <c:v>0.52</c:v>
                </c:pt>
                <c:pt idx="4">
                  <c:v>0.68</c:v>
                </c:pt>
              </c:numCache>
            </c:numRef>
          </c:val>
          <c:extLst xmlns:c16r2="http://schemas.microsoft.com/office/drawing/2015/06/chart">
            <c:ext xmlns:c16="http://schemas.microsoft.com/office/drawing/2014/chart" uri="{C3380CC4-5D6E-409C-BE32-E72D297353CC}">
              <c16:uniqueId val="{00000001-F5DC-4467-9D44-E60DC05270E8}"/>
            </c:ext>
          </c:extLst>
        </c:ser>
        <c:dLbls>
          <c:showVal val="1"/>
        </c:dLbls>
        <c:shape val="box"/>
        <c:axId val="133323008"/>
        <c:axId val="133332992"/>
        <c:axId val="0"/>
      </c:bar3DChart>
      <c:catAx>
        <c:axId val="133323008"/>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1" i="0" u="none" strike="noStrike" kern="1200" baseline="0">
                <a:solidFill>
                  <a:sysClr val="windowText" lastClr="000000"/>
                </a:solidFill>
                <a:latin typeface="+mn-lt"/>
                <a:ea typeface="+mn-ea"/>
                <a:cs typeface="+mn-cs"/>
              </a:defRPr>
            </a:pPr>
            <a:endParaRPr lang="id-ID"/>
          </a:p>
        </c:txPr>
        <c:crossAx val="133332992"/>
        <c:crosses val="autoZero"/>
        <c:auto val="1"/>
        <c:lblAlgn val="ctr"/>
        <c:lblOffset val="100"/>
      </c:catAx>
      <c:valAx>
        <c:axId val="133332992"/>
        <c:scaling>
          <c:orientation val="minMax"/>
        </c:scaling>
        <c:axPos val="l"/>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id-ID"/>
          </a:p>
        </c:txPr>
        <c:crossAx val="133323008"/>
        <c:crosses val="autoZero"/>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lang="en-US" sz="900" b="1" i="0" u="none" strike="noStrike" kern="1200" baseline="0">
              <a:solidFill>
                <a:sysClr val="windowText" lastClr="000000"/>
              </a:solidFill>
              <a:latin typeface="+mn-lt"/>
              <a:ea typeface="+mn-ea"/>
              <a:cs typeface="+mn-cs"/>
            </a:defRPr>
          </a:pPr>
          <a:endParaRPr lang="id-ID"/>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pPr>
      <a:endParaRPr lang="id-ID"/>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CAC9B2-01A3-4B94-B271-24AD4F2074FB}" type="datetimeFigureOut">
              <a:rPr lang="id-ID" smtClean="0"/>
              <a:pPr/>
              <a:t>15/02/2022</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F4486E-3922-40EE-803A-3572FAF88E54}" type="slidenum">
              <a:rPr lang="id-ID" smtClean="0"/>
              <a:pPr/>
              <a:t>‹#›</a:t>
            </a:fld>
            <a:endParaRPr lang="id-ID"/>
          </a:p>
        </p:txBody>
      </p:sp>
    </p:spTree>
    <p:extLst>
      <p:ext uri="{BB962C8B-B14F-4D97-AF65-F5344CB8AC3E}">
        <p14:creationId xmlns:p14="http://schemas.microsoft.com/office/powerpoint/2010/main" xmlns="" val="3896332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D0F4486E-3922-40EE-803A-3572FAF88E54}" type="slidenum">
              <a:rPr lang="id-ID" smtClean="0"/>
              <a:pPr/>
              <a:t>10</a:t>
            </a:fld>
            <a:endParaRPr lang="id-ID"/>
          </a:p>
        </p:txBody>
      </p:sp>
    </p:spTree>
    <p:extLst>
      <p:ext uri="{BB962C8B-B14F-4D97-AF65-F5344CB8AC3E}">
        <p14:creationId xmlns:p14="http://schemas.microsoft.com/office/powerpoint/2010/main" xmlns="" val="1095563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9A8AED-DAAF-4414-9B8D-FA69FBED88DA}" type="slidenum">
              <a:rPr lang="id-ID" smtClean="0"/>
              <a:pPr/>
              <a:t>‹#›</a:t>
            </a:fld>
            <a:endParaRPr lang="id-ID"/>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a:xfrm>
            <a:off x="800100" y="6172200"/>
            <a:ext cx="4000500" cy="457200"/>
          </a:xfrm>
        </p:spPr>
        <p:txBody>
          <a:bodyPr/>
          <a:lstStyle/>
          <a:p>
            <a:endParaRPr lang="id-ID"/>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9A8AED-DAAF-4414-9B8D-FA69FBED88D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69A8AED-DAAF-4414-9B8D-FA69FBED88DA}" type="slidenum">
              <a:rPr lang="id-ID" smtClean="0"/>
              <a:pPr/>
              <a:t>‹#›</a:t>
            </a:fld>
            <a:endParaRPr lang="id-ID"/>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69A8AED-DAAF-4414-9B8D-FA69FBED88DA}" type="slidenum">
              <a:rPr lang="id-ID" smtClean="0"/>
              <a:pPr/>
              <a:t>‹#›</a:t>
            </a:fld>
            <a:endParaRPr lang="id-ID"/>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69A8AED-DAAF-4414-9B8D-FA69FBED88DA}" type="slidenum">
              <a:rPr lang="id-ID" smtClean="0"/>
              <a:pPr/>
              <a:t>‹#›</a:t>
            </a:fld>
            <a:endParaRPr lang="id-ID"/>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6" name="Footer Placeholder 5"/>
          <p:cNvSpPr>
            <a:spLocks noGrp="1"/>
          </p:cNvSpPr>
          <p:nvPr>
            <p:ph type="ftr" sz="quarter" idx="11"/>
          </p:nvPr>
        </p:nvSpPr>
        <p:spPr>
          <a:xfrm>
            <a:off x="914400" y="6172200"/>
            <a:ext cx="3886200" cy="457200"/>
          </a:xfrm>
        </p:spPr>
        <p:txBody>
          <a:bodyPr/>
          <a:lstStyle/>
          <a:p>
            <a:endParaRPr lang="id-ID"/>
          </a:p>
        </p:txBody>
      </p:sp>
      <p:sp>
        <p:nvSpPr>
          <p:cNvPr id="7" name="Slide Number Placeholder 6"/>
          <p:cNvSpPr>
            <a:spLocks noGrp="1"/>
          </p:cNvSpPr>
          <p:nvPr>
            <p:ph type="sldNum" sz="quarter" idx="12"/>
          </p:nvPr>
        </p:nvSpPr>
        <p:spPr>
          <a:xfrm>
            <a:off x="146304" y="6208776"/>
            <a:ext cx="457200" cy="457200"/>
          </a:xfrm>
        </p:spPr>
        <p:txBody>
          <a:bodyPr/>
          <a:lstStyle/>
          <a:p>
            <a:fld id="{B69A8AED-DAAF-4414-9B8D-FA69FBED88DA}" type="slidenum">
              <a:rPr lang="id-ID" smtClean="0"/>
              <a:pPr/>
              <a:t>‹#›</a:t>
            </a:fld>
            <a:endParaRPr lang="id-ID"/>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69A8AED-DAAF-4414-9B8D-FA69FBED88DA}" type="slidenum">
              <a:rPr lang="id-ID" smtClean="0"/>
              <a:pPr/>
              <a:t>‹#›</a:t>
            </a:fld>
            <a:endParaRPr lang="id-ID"/>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69A8AED-DAAF-4414-9B8D-FA69FBED88DA}" type="slidenum">
              <a:rPr lang="id-ID" smtClean="0"/>
              <a:pPr/>
              <a:t>‹#›</a:t>
            </a:fld>
            <a:endParaRPr lang="id-ID"/>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69A8AED-DAAF-4414-9B8D-FA69FBED88DA}" type="slidenum">
              <a:rPr lang="id-ID" smtClean="0"/>
              <a:pPr/>
              <a:t>‹#›</a:t>
            </a:fld>
            <a:endParaRPr lang="id-ID"/>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transition spd="slow">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spTree>
  </p:cSld>
  <p:clrMapOvr>
    <a:masterClrMapping/>
  </p:clrMapOvr>
  <p:transition spd="slow">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85B0605-E25B-4F04-9946-3F61455874C6}" type="datetimeFigureOut">
              <a:rPr lang="id-ID" smtClean="0"/>
              <a:pPr/>
              <a:t>15/02/2022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69A8AED-DAAF-4414-9B8D-FA69FBED88DA}" type="slidenum">
              <a:rPr lang="id-ID" smtClean="0"/>
              <a:pPr/>
              <a:t>‹#›</a:t>
            </a:fld>
            <a:endParaRPr lang="id-ID"/>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85B0605-E25B-4F04-9946-3F61455874C6}" type="datetimeFigureOut">
              <a:rPr lang="id-ID" smtClean="0"/>
              <a:pPr/>
              <a:t>15/02/2022</a:t>
            </a:fld>
            <a:endParaRPr lang="id-ID"/>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id-ID"/>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9A8AED-DAAF-4414-9B8D-FA69FBED88D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ll/>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85B0605-E25B-4F04-9946-3F61455874C6}" type="datetimeFigureOut">
              <a:rPr lang="id-ID" smtClean="0"/>
              <a:pPr/>
              <a:t>15/02/2022</a:t>
            </a:fld>
            <a:endParaRPr lang="id-ID"/>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id-ID"/>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9A8AED-DAAF-4414-9B8D-FA69FBED88DA}" type="slidenum">
              <a:rPr lang="id-ID" smtClean="0"/>
              <a:pPr/>
              <a:t>‹#›</a:t>
            </a:fld>
            <a:endParaRPr lang="id-ID"/>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spd="slow">
    <p:pull/>
  </p:transition>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560" y="3861048"/>
            <a:ext cx="7848872" cy="1752600"/>
          </a:xfrm>
        </p:spPr>
        <p:txBody>
          <a:bodyPr>
            <a:normAutofit/>
          </a:bodyPr>
          <a:lstStyle/>
          <a:p>
            <a:r>
              <a:rPr lang="id-ID" sz="2000" dirty="0" smtClean="0">
                <a:solidFill>
                  <a:schemeClr val="tx1"/>
                </a:solidFill>
                <a:latin typeface="Arial" pitchFamily="34" charset="0"/>
                <a:cs typeface="Arial" pitchFamily="34" charset="0"/>
              </a:rPr>
              <a:t>JURUSAN PEMIKIRAN POLITIK ISLAM</a:t>
            </a:r>
          </a:p>
          <a:p>
            <a:r>
              <a:rPr lang="id-ID" sz="2000" dirty="0" smtClean="0">
                <a:solidFill>
                  <a:schemeClr val="tx1"/>
                </a:solidFill>
                <a:latin typeface="Arial" pitchFamily="34" charset="0"/>
                <a:cs typeface="Arial" pitchFamily="34" charset="0"/>
              </a:rPr>
              <a:t>FAKULTAS USHULUDDIN ADAB DAN DAKWAH </a:t>
            </a:r>
          </a:p>
          <a:p>
            <a:r>
              <a:rPr lang="id-ID" sz="2000" dirty="0" smtClean="0">
                <a:solidFill>
                  <a:schemeClr val="tx1"/>
                </a:solidFill>
                <a:latin typeface="Arial" pitchFamily="34" charset="0"/>
                <a:cs typeface="Arial" pitchFamily="34" charset="0"/>
              </a:rPr>
              <a:t>IAIN BATUSANGKAR</a:t>
            </a:r>
          </a:p>
          <a:p>
            <a:r>
              <a:rPr lang="id-ID" sz="2000" dirty="0" smtClean="0">
                <a:solidFill>
                  <a:schemeClr val="tx1"/>
                </a:solidFill>
                <a:latin typeface="Arial" pitchFamily="34" charset="0"/>
                <a:cs typeface="Arial" pitchFamily="34" charset="0"/>
              </a:rPr>
              <a:t>2022 M</a:t>
            </a:r>
            <a:endParaRPr lang="id-ID" sz="2000" dirty="0">
              <a:solidFill>
                <a:schemeClr val="tx1"/>
              </a:solidFill>
              <a:latin typeface="Arial" pitchFamily="34" charset="0"/>
              <a:cs typeface="Arial" pitchFamily="34" charset="0"/>
            </a:endParaRPr>
          </a:p>
        </p:txBody>
      </p:sp>
      <p:sp>
        <p:nvSpPr>
          <p:cNvPr id="2" name="Title 1"/>
          <p:cNvSpPr>
            <a:spLocks noGrp="1"/>
          </p:cNvSpPr>
          <p:nvPr>
            <p:ph type="ctrTitle"/>
          </p:nvPr>
        </p:nvSpPr>
        <p:spPr/>
        <p:txBody>
          <a:bodyPr/>
          <a:lstStyle/>
          <a:p>
            <a:r>
              <a:rPr lang="id-ID" dirty="0" smtClean="0">
                <a:latin typeface="Arial" pitchFamily="34" charset="0"/>
                <a:cs typeface="Arial" pitchFamily="34" charset="0"/>
              </a:rPr>
              <a:t>SIDANG MUNAQASYAH</a:t>
            </a:r>
            <a:endParaRPr lang="id-ID"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62733927"/>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id-ID" sz="2000" dirty="0" smtClean="0">
                <a:solidFill>
                  <a:schemeClr val="tx1"/>
                </a:solidFill>
                <a:latin typeface="Arial" pitchFamily="34" charset="0"/>
                <a:cs typeface="Arial" pitchFamily="34" charset="0"/>
              </a:rPr>
              <a:t>“PARTISIPASI </a:t>
            </a:r>
            <a:r>
              <a:rPr lang="id-ID" sz="2000" dirty="0">
                <a:solidFill>
                  <a:schemeClr val="tx1"/>
                </a:solidFill>
                <a:latin typeface="Arial" pitchFamily="34" charset="0"/>
                <a:cs typeface="Arial" pitchFamily="34" charset="0"/>
              </a:rPr>
              <a:t>DAN PERILAKU POLITIK GENERASI MILENIAL PADA PEMILIHAN BUPATI TANAH DATAR TAHUN 2020  DI NAGARI SARUASO KECAMATAN TANJUNG </a:t>
            </a:r>
            <a:r>
              <a:rPr lang="id-ID" sz="2000" dirty="0" smtClean="0">
                <a:solidFill>
                  <a:schemeClr val="tx1"/>
                </a:solidFill>
                <a:latin typeface="Arial" pitchFamily="34" charset="0"/>
                <a:cs typeface="Arial" pitchFamily="34" charset="0"/>
              </a:rPr>
              <a:t>EMAS”</a:t>
            </a:r>
            <a:endParaRPr lang="id-ID" sz="2000" dirty="0">
              <a:solidFill>
                <a:schemeClr val="tx1"/>
              </a:solidFill>
              <a:latin typeface="Arial" pitchFamily="34" charset="0"/>
              <a:cs typeface="Arial" pitchFamily="34" charset="0"/>
            </a:endParaRPr>
          </a:p>
        </p:txBody>
      </p:sp>
      <p:sp>
        <p:nvSpPr>
          <p:cNvPr id="3" name="Title 2"/>
          <p:cNvSpPr>
            <a:spLocks noGrp="1"/>
          </p:cNvSpPr>
          <p:nvPr>
            <p:ph type="ctrTitle"/>
          </p:nvPr>
        </p:nvSpPr>
        <p:spPr/>
        <p:txBody>
          <a:bodyPr/>
          <a:lstStyle/>
          <a:p>
            <a:r>
              <a:rPr lang="id-ID" dirty="0" smtClean="0">
                <a:latin typeface="Arial" pitchFamily="34" charset="0"/>
                <a:cs typeface="Arial" pitchFamily="34" charset="0"/>
              </a:rPr>
              <a:t>RIO FEBRIAN</a:t>
            </a:r>
            <a:br>
              <a:rPr lang="id-ID" dirty="0" smtClean="0">
                <a:latin typeface="Arial" pitchFamily="34" charset="0"/>
                <a:cs typeface="Arial" pitchFamily="34" charset="0"/>
              </a:rPr>
            </a:br>
            <a:r>
              <a:rPr lang="id-ID" dirty="0" smtClean="0">
                <a:latin typeface="Arial" pitchFamily="34" charset="0"/>
                <a:cs typeface="Arial" pitchFamily="34" charset="0"/>
              </a:rPr>
              <a:t>1830307014</a:t>
            </a:r>
            <a:endParaRPr lang="id-ID" dirty="0">
              <a:latin typeface="Arial" pitchFamily="34" charset="0"/>
              <a:cs typeface="Arial"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395906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52184"/>
            <a:ext cx="8077200" cy="5204048"/>
          </a:xfrm>
        </p:spPr>
        <p:txBody>
          <a:bodyPr>
            <a:noAutofit/>
          </a:bodyPr>
          <a:lstStyle/>
          <a:p>
            <a:pPr algn="just"/>
            <a:r>
              <a:rPr lang="id-ID" sz="2000" dirty="0">
                <a:latin typeface="Arial" pitchFamily="34" charset="0"/>
                <a:cs typeface="Arial" pitchFamily="34" charset="0"/>
              </a:rPr>
              <a:t>Adanya penuruanan tingkat partisipasi politik generasi milenial didalam pemilihian Bupati Tahun 2020 do Nagari Saruaso, berdasarkan data yang peneliti dapat dari KPU Tanah Datar pada tahun 2015 yang menggunakan hak pilih berjumlah 6.451 tetapi yang mengguakan hak suaranya hanya sekitar 4.043. Menurut teori Young, bahwa pemilih milenial ini umurnya diperkirakan berumur dari 17- 35 Tahun itu adalah generasi milenial. Menurut lembaga ilmu pengetahuan indonesia (LIPI) milenial itu berpengaruh sekitar 35%- 40%. Untuk mencari milenial didalmnya jumlah pngguna hak pilih 4.043 x 35% : 100 = 1.415 pada Tahun 2015 jadi milenial berkisaran dari dari </a:t>
            </a:r>
            <a:r>
              <a:rPr lang="id-ID" sz="2000" dirty="0" smtClean="0">
                <a:latin typeface="Arial" pitchFamily="34" charset="0"/>
                <a:cs typeface="Arial" pitchFamily="34" charset="0"/>
              </a:rPr>
              <a:t>4.043 </a:t>
            </a:r>
            <a:r>
              <a:rPr lang="id-ID" sz="2000" dirty="0">
                <a:latin typeface="Arial" pitchFamily="34" charset="0"/>
                <a:cs typeface="Arial" pitchFamily="34" charset="0"/>
              </a:rPr>
              <a:t>Pada Tahun 2020 daftar pemilih di Nagari saruaso pada pemilihan Bupati sebanyak 4.771 namun yang menggunakan hak pilih sebanyak 2.867. mielial berpengaruh sebanyak 35%- 40% jadi jumlah pengguna hak pilih 2.867 x 35% :100 = 1.003 jadi partisipasi milenial sebanyak 1.003 pada pemilihan Bupati Tanah Datar Tahun 2020.</a:t>
            </a:r>
          </a:p>
        </p:txBody>
      </p:sp>
      <p:sp>
        <p:nvSpPr>
          <p:cNvPr id="2" name="Title 1"/>
          <p:cNvSpPr>
            <a:spLocks noGrp="1"/>
          </p:cNvSpPr>
          <p:nvPr>
            <p:ph type="title"/>
          </p:nvPr>
        </p:nvSpPr>
        <p:spPr>
          <a:xfrm>
            <a:off x="467544" y="0"/>
            <a:ext cx="7620000" cy="1143000"/>
          </a:xfrm>
        </p:spPr>
        <p:txBody>
          <a:bodyPr>
            <a:normAutofit/>
          </a:bodyPr>
          <a:lstStyle/>
          <a:p>
            <a:pPr algn="ctr"/>
            <a:r>
              <a:rPr lang="sv-SE" sz="2000" b="1" dirty="0" smtClean="0">
                <a:latin typeface="Arial" pitchFamily="34" charset="0"/>
                <a:cs typeface="Arial" pitchFamily="34" charset="0"/>
              </a:rPr>
              <a:t>BAB </a:t>
            </a:r>
            <a:r>
              <a:rPr lang="id-ID" sz="2000" b="1" dirty="0" smtClean="0">
                <a:latin typeface="Arial" pitchFamily="34" charset="0"/>
                <a:cs typeface="Arial" pitchFamily="34" charset="0"/>
              </a:rPr>
              <a:t>I</a:t>
            </a:r>
            <a:r>
              <a:rPr lang="sv-SE" sz="2000" b="1" dirty="0" smtClean="0">
                <a:latin typeface="Arial" pitchFamily="34" charset="0"/>
                <a:cs typeface="Arial" pitchFamily="34" charset="0"/>
              </a:rPr>
              <a:t/>
            </a:r>
            <a:br>
              <a:rPr lang="sv-SE" sz="2000" b="1" dirty="0" smtClean="0">
                <a:latin typeface="Arial" pitchFamily="34" charset="0"/>
                <a:cs typeface="Arial" pitchFamily="34" charset="0"/>
              </a:rPr>
            </a:br>
            <a:r>
              <a:rPr lang="sv-SE" sz="2000" b="1" dirty="0" smtClean="0">
                <a:latin typeface="Arial" pitchFamily="34" charset="0"/>
                <a:cs typeface="Arial" pitchFamily="34" charset="0"/>
              </a:rPr>
              <a:t>LATAR BELAKANG PERMASALAHAN </a:t>
            </a:r>
            <a:endParaRPr lang="id-ID" sz="2000" b="1" dirty="0">
              <a:latin typeface="Arial" pitchFamily="34" charset="0"/>
              <a:cs typeface="Arial"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69683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id-ID" sz="2000" dirty="0">
                <a:latin typeface="Arial" pitchFamily="34" charset="0"/>
                <a:cs typeface="Arial" pitchFamily="34" charset="0"/>
              </a:rPr>
              <a:t>Bagaimana partisipasi politik generasi milenial dalam pemilihan Bupati Tanah Datar Tahun 2020 di Nagari Saruaso.</a:t>
            </a:r>
          </a:p>
          <a:p>
            <a:pPr algn="just"/>
            <a:r>
              <a:rPr lang="id-ID" sz="2000" dirty="0">
                <a:latin typeface="Arial" pitchFamily="34" charset="0"/>
                <a:cs typeface="Arial" pitchFamily="34" charset="0"/>
              </a:rPr>
              <a:t>Bagaimana perilaku politik generasi milenial dalam mengunakan hak pilihnya</a:t>
            </a:r>
          </a:p>
        </p:txBody>
      </p:sp>
      <p:sp>
        <p:nvSpPr>
          <p:cNvPr id="2" name="Title 1"/>
          <p:cNvSpPr>
            <a:spLocks noGrp="1"/>
          </p:cNvSpPr>
          <p:nvPr>
            <p:ph type="title"/>
          </p:nvPr>
        </p:nvSpPr>
        <p:spPr/>
        <p:txBody>
          <a:bodyPr/>
          <a:lstStyle/>
          <a:p>
            <a:r>
              <a:rPr lang="id-ID" dirty="0">
                <a:latin typeface="Arial" pitchFamily="34" charset="0"/>
                <a:cs typeface="Arial" pitchFamily="34" charset="0"/>
              </a:rPr>
              <a:t>Rumusan Masalah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5708722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988840"/>
            <a:ext cx="7408333" cy="3450696"/>
          </a:xfrm>
        </p:spPr>
        <p:txBody>
          <a:bodyPr>
            <a:noAutofit/>
          </a:bodyPr>
          <a:lstStyle/>
          <a:p>
            <a:pPr marL="651510" indent="-514350">
              <a:buFont typeface="+mj-lt"/>
              <a:buAutoNum type="alphaUcPeriod"/>
            </a:pPr>
            <a:r>
              <a:rPr lang="id-ID" sz="2000" dirty="0">
                <a:latin typeface="Arial" pitchFamily="34" charset="0"/>
                <a:cs typeface="Arial" pitchFamily="34" charset="0"/>
              </a:rPr>
              <a:t>Landasan Teori </a:t>
            </a:r>
          </a:p>
          <a:p>
            <a:pPr marL="651510" indent="-514350" algn="just">
              <a:buFont typeface="+mj-lt"/>
              <a:buAutoNum type="arabicPeriod"/>
            </a:pPr>
            <a:r>
              <a:rPr lang="id-ID" sz="2000" dirty="0">
                <a:latin typeface="Arial" pitchFamily="34" charset="0"/>
                <a:cs typeface="Arial" pitchFamily="34" charset="0"/>
              </a:rPr>
              <a:t>Partisipasi Politik </a:t>
            </a:r>
            <a:r>
              <a:rPr lang="id-ID" sz="2000" dirty="0" smtClean="0">
                <a:latin typeface="Arial" pitchFamily="34" charset="0"/>
                <a:cs typeface="Arial" pitchFamily="34" charset="0"/>
              </a:rPr>
              <a:t>, Keikut </a:t>
            </a:r>
            <a:r>
              <a:rPr lang="id-ID" sz="2000" dirty="0">
                <a:latin typeface="Arial" pitchFamily="34" charset="0"/>
                <a:cs typeface="Arial" pitchFamily="34" charset="0"/>
              </a:rPr>
              <a:t>sertaan warga negara dalam mempengaruhi proses pembuatan dan pelaksaan keputusan politik. </a:t>
            </a:r>
            <a:endParaRPr lang="id-ID" sz="2000" dirty="0" smtClean="0">
              <a:latin typeface="Arial" pitchFamily="34" charset="0"/>
              <a:cs typeface="Arial" pitchFamily="34" charset="0"/>
            </a:endParaRPr>
          </a:p>
          <a:p>
            <a:pPr marL="651510" indent="-514350" algn="just">
              <a:buFont typeface="+mj-lt"/>
              <a:buAutoNum type="arabicPeriod"/>
            </a:pPr>
            <a:endParaRPr lang="id-ID" sz="2000" dirty="0" smtClean="0">
              <a:latin typeface="Arial" pitchFamily="34" charset="0"/>
              <a:cs typeface="Arial" pitchFamily="34" charset="0"/>
            </a:endParaRPr>
          </a:p>
          <a:p>
            <a:pPr marL="651510" indent="-514350" algn="just">
              <a:buFont typeface="+mj-lt"/>
              <a:buAutoNum type="arabicPeriod"/>
            </a:pPr>
            <a:r>
              <a:rPr lang="id-ID" sz="2000" dirty="0">
                <a:latin typeface="Arial" pitchFamily="34" charset="0"/>
                <a:cs typeface="Arial" pitchFamily="34" charset="0"/>
              </a:rPr>
              <a:t>Perilaku politik dalam </a:t>
            </a:r>
            <a:r>
              <a:rPr lang="id-ID" sz="2000" dirty="0" smtClean="0">
                <a:latin typeface="Arial" pitchFamily="34" charset="0"/>
                <a:cs typeface="Arial" pitchFamily="34" charset="0"/>
              </a:rPr>
              <a:t>memili, Perilaku </a:t>
            </a:r>
            <a:r>
              <a:rPr lang="id-ID" sz="2000" dirty="0">
                <a:latin typeface="Arial" pitchFamily="34" charset="0"/>
                <a:cs typeface="Arial" pitchFamily="34" charset="0"/>
              </a:rPr>
              <a:t>pemilih dapat ditunjukkan dalam memberikan suara dan menentukan siapa yang akan dipilih dalam pemilihan umum secara langsung. Pemberian suara atau voting secara umum dapat diartikan sebagai sebuah proses seorang anggota dalam suatu kelompok menyatakan pendapatnya dan ikut dan menentukan di antara anggota kelompok sebagai seorang pejabat maupun pengambil keputusan (Fera Haryani, 2009).</a:t>
            </a:r>
          </a:p>
          <a:p>
            <a:pPr marL="651510" indent="-514350" algn="just">
              <a:buFont typeface="+mj-lt"/>
              <a:buAutoNum type="arabicPeriod"/>
            </a:pPr>
            <a:endParaRPr lang="id-ID" sz="2000" dirty="0" smtClean="0">
              <a:latin typeface="Arial" pitchFamily="34" charset="0"/>
              <a:cs typeface="Arial" pitchFamily="34" charset="0"/>
            </a:endParaRPr>
          </a:p>
          <a:p>
            <a:endParaRPr lang="id-ID" sz="2000"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pPr algn="ctr"/>
            <a:r>
              <a:rPr lang="id-ID" sz="3200" dirty="0" smtClean="0">
                <a:latin typeface="Arial" pitchFamily="34" charset="0"/>
                <a:cs typeface="Arial" pitchFamily="34" charset="0"/>
              </a:rPr>
              <a:t>BAB II </a:t>
            </a:r>
            <a:br>
              <a:rPr lang="id-ID" sz="3200" dirty="0" smtClean="0">
                <a:latin typeface="Arial" pitchFamily="34" charset="0"/>
                <a:cs typeface="Arial" pitchFamily="34" charset="0"/>
              </a:rPr>
            </a:br>
            <a:r>
              <a:rPr lang="id-ID" sz="3200" dirty="0" smtClean="0">
                <a:latin typeface="Arial" pitchFamily="34" charset="0"/>
                <a:cs typeface="Arial" pitchFamily="34" charset="0"/>
              </a:rPr>
              <a:t>KAJIAN TEORI </a:t>
            </a:r>
            <a:endParaRPr lang="id-ID" sz="3200" dirty="0">
              <a:latin typeface="Arial" pitchFamily="34" charset="0"/>
              <a:cs typeface="Arial"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180228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296913"/>
            <a:ext cx="7408333" cy="3450696"/>
          </a:xfrm>
        </p:spPr>
        <p:txBody>
          <a:bodyPr>
            <a:noAutofit/>
          </a:bodyPr>
          <a:lstStyle/>
          <a:p>
            <a:pPr marL="137160" indent="0">
              <a:buNone/>
            </a:pPr>
            <a:r>
              <a:rPr lang="id-ID" sz="1600" dirty="0" smtClean="0">
                <a:latin typeface="Arial" pitchFamily="34" charset="0"/>
                <a:cs typeface="Arial" pitchFamily="34" charset="0"/>
              </a:rPr>
              <a:t>A.  Model </a:t>
            </a:r>
            <a:r>
              <a:rPr lang="id-ID" sz="1600" dirty="0">
                <a:latin typeface="Arial" pitchFamily="34" charset="0"/>
                <a:cs typeface="Arial" pitchFamily="34" charset="0"/>
              </a:rPr>
              <a:t>Sosiologis</a:t>
            </a:r>
          </a:p>
          <a:p>
            <a:pPr marL="446088" indent="631825" algn="just">
              <a:buNone/>
            </a:pPr>
            <a:r>
              <a:rPr lang="id-ID" sz="1600" dirty="0" smtClean="0">
                <a:latin typeface="Arial" pitchFamily="34" charset="0"/>
                <a:cs typeface="Arial" pitchFamily="34" charset="0"/>
              </a:rPr>
              <a:t>Asumsi </a:t>
            </a:r>
            <a:r>
              <a:rPr lang="id-ID" sz="1600" dirty="0">
                <a:latin typeface="Arial" pitchFamily="34" charset="0"/>
                <a:cs typeface="Arial" pitchFamily="34" charset="0"/>
              </a:rPr>
              <a:t>dasar dari pendekatan ini adalah bahwa setiap manusia terikat di dalam berbagai lingkaran sosil seperti keluarga, agama, ideologi, tempat kerja, lingkungan tempat tinggal dan sebagainya. Setiap individu didorong untuk menyesuaikan diri sehingga perilaku dapat diterima lingkungan sosialnya</a:t>
            </a:r>
            <a:r>
              <a:rPr lang="id-ID" sz="1600" dirty="0" smtClean="0">
                <a:latin typeface="Arial" pitchFamily="34" charset="0"/>
                <a:cs typeface="Arial" pitchFamily="34" charset="0"/>
              </a:rPr>
              <a:t>.</a:t>
            </a:r>
            <a:endParaRPr lang="id-ID" sz="1600" dirty="0">
              <a:latin typeface="Arial" pitchFamily="34" charset="0"/>
              <a:cs typeface="Arial" pitchFamily="34" charset="0"/>
            </a:endParaRPr>
          </a:p>
          <a:p>
            <a:pPr marL="137160" indent="0">
              <a:buNone/>
            </a:pPr>
            <a:r>
              <a:rPr lang="id-ID" sz="1600" dirty="0" smtClean="0">
                <a:latin typeface="Arial" pitchFamily="34" charset="0"/>
                <a:cs typeface="Arial" pitchFamily="34" charset="0"/>
              </a:rPr>
              <a:t>B.   Model </a:t>
            </a:r>
            <a:r>
              <a:rPr lang="id-ID" sz="1600" dirty="0">
                <a:latin typeface="Arial" pitchFamily="34" charset="0"/>
                <a:cs typeface="Arial" pitchFamily="34" charset="0"/>
              </a:rPr>
              <a:t>Psikologis  </a:t>
            </a:r>
            <a:endParaRPr lang="id-ID" sz="1600" dirty="0" smtClean="0">
              <a:latin typeface="Arial" pitchFamily="34" charset="0"/>
              <a:cs typeface="Arial" pitchFamily="34" charset="0"/>
            </a:endParaRPr>
          </a:p>
          <a:p>
            <a:pPr marL="436563" indent="635000" algn="just">
              <a:buNone/>
            </a:pPr>
            <a:r>
              <a:rPr lang="id-ID" sz="1600" dirty="0" smtClean="0">
                <a:latin typeface="Arial" pitchFamily="34" charset="0"/>
                <a:cs typeface="Arial" pitchFamily="34" charset="0"/>
              </a:rPr>
              <a:t>Pendekatan </a:t>
            </a:r>
            <a:r>
              <a:rPr lang="id-ID" sz="1600" dirty="0">
                <a:latin typeface="Arial" pitchFamily="34" charset="0"/>
                <a:cs typeface="Arial" pitchFamily="34" charset="0"/>
              </a:rPr>
              <a:t>ini tidak jarang disebut sebagai Michigan </a:t>
            </a:r>
            <a:r>
              <a:rPr lang="id-ID" sz="1600" dirty="0" smtClean="0">
                <a:latin typeface="Arial" pitchFamily="34" charset="0"/>
                <a:cs typeface="Arial" pitchFamily="34" charset="0"/>
              </a:rPr>
              <a:t>school </a:t>
            </a:r>
            <a:r>
              <a:rPr lang="id-ID" sz="1600" dirty="0">
                <a:latin typeface="Arial" pitchFamily="34" charset="0"/>
                <a:cs typeface="Arial" pitchFamily="34" charset="0"/>
              </a:rPr>
              <a:t>yang menerangkan bahwa perilaku pemilih sangat tergantung pada sosialisasi politik lingkungan yang menyelimuti diri pemilih. Identifikasi kepartaian adalah wujud dari sosialisasi politik yang bisa dibina oleh orang tua, organisasi sosial kemasyarakatan dan lainnya. </a:t>
            </a:r>
          </a:p>
          <a:p>
            <a:pPr marL="137160" indent="0">
              <a:buNone/>
            </a:pPr>
            <a:r>
              <a:rPr lang="id-ID" sz="1600" dirty="0" smtClean="0">
                <a:latin typeface="Arial" pitchFamily="34" charset="0"/>
                <a:cs typeface="Arial" pitchFamily="34" charset="0"/>
              </a:rPr>
              <a:t>C.  Model  </a:t>
            </a:r>
            <a:r>
              <a:rPr lang="id-ID" sz="1600" dirty="0">
                <a:latin typeface="Arial" pitchFamily="34" charset="0"/>
                <a:cs typeface="Arial" pitchFamily="34" charset="0"/>
              </a:rPr>
              <a:t>Rasional </a:t>
            </a:r>
            <a:endParaRPr lang="id-ID" sz="1600" dirty="0" smtClean="0">
              <a:latin typeface="Arial" pitchFamily="34" charset="0"/>
              <a:cs typeface="Arial" pitchFamily="34" charset="0"/>
            </a:endParaRPr>
          </a:p>
          <a:p>
            <a:pPr marL="436563" indent="635000" algn="just">
              <a:buNone/>
            </a:pPr>
            <a:r>
              <a:rPr lang="id-ID" sz="1600" dirty="0" smtClean="0">
                <a:latin typeface="Arial" pitchFamily="34" charset="0"/>
                <a:cs typeface="Arial" pitchFamily="34" charset="0"/>
              </a:rPr>
              <a:t>Kriteria </a:t>
            </a:r>
            <a:r>
              <a:rPr lang="id-ID" sz="1600" dirty="0">
                <a:latin typeface="Arial" pitchFamily="34" charset="0"/>
                <a:cs typeface="Arial" pitchFamily="34" charset="0"/>
              </a:rPr>
              <a:t>pilihan rasional mengasumsikan bahwa seseorang yang memiliki pemahaman yang jelas mengenai apa yang ia inginkan sebagai sebuah outcome dan memiliki seperangkat kriteria yang tetap untuk mengukur alternatif yang berbeda untuk menjamin pilihannya sebagai sebuah alternatif setiap waktu. Maksudnya seseorang diasumsikan mempunyai informasi yang memungkinkannya membuat pilihan tersebut</a:t>
            </a:r>
          </a:p>
        </p:txBody>
      </p:sp>
      <p:sp>
        <p:nvSpPr>
          <p:cNvPr id="2" name="Title 1"/>
          <p:cNvSpPr>
            <a:spLocks noGrp="1"/>
          </p:cNvSpPr>
          <p:nvPr>
            <p:ph type="title"/>
          </p:nvPr>
        </p:nvSpPr>
        <p:spPr/>
        <p:txBody>
          <a:bodyPr>
            <a:normAutofit/>
          </a:bodyPr>
          <a:lstStyle/>
          <a:p>
            <a:pPr algn="ctr"/>
            <a:r>
              <a:rPr lang="id-ID" sz="2400" dirty="0"/>
              <a:t>MODEL PERILAKU POLITIK MEMILIH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268622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628800"/>
            <a:ext cx="8229600" cy="2808312"/>
          </a:xfrm>
        </p:spPr>
        <p:txBody>
          <a:bodyPr>
            <a:normAutofit/>
          </a:bodyPr>
          <a:lstStyle/>
          <a:p>
            <a:pPr marL="137160" indent="0" algn="just">
              <a:buNone/>
            </a:pPr>
            <a:r>
              <a:rPr lang="id-ID" sz="2000" dirty="0" smtClean="0">
                <a:latin typeface="Arial" pitchFamily="34" charset="0"/>
                <a:cs typeface="Arial" pitchFamily="34" charset="0"/>
              </a:rPr>
              <a:t>3</a:t>
            </a:r>
            <a:r>
              <a:rPr lang="id-ID" sz="2000" dirty="0">
                <a:latin typeface="Arial" pitchFamily="34" charset="0"/>
                <a:cs typeface="Arial" pitchFamily="34" charset="0"/>
              </a:rPr>
              <a:t>. Pemilih Milenial , Generasi milenial yang dikenal dengan sebutan generasi Y merupakan generasi yang lahir sejak tahun 1981 sampai dengan tahun 2000. (Young, et al, 2013). Dari sisi usia, diperkirakan saat ini mereka berumur 17-35 tahun. Generasi ini dianggap sebagai generasi yang unik dibandingkan dengan generasi sebelumnya. Menurut hasil penelitian Pew Research Centre menyebutkan bahwa kehidupan generasi milineal tidak bisa dilepaskan dari teknologi Komunikasi dan informasi, khususnya internet</a:t>
            </a:r>
          </a:p>
          <a:p>
            <a:pPr marL="137160" indent="0">
              <a:buNone/>
            </a:pPr>
            <a:endParaRPr lang="id-ID" sz="2000" dirty="0">
              <a:latin typeface="Arial" pitchFamily="34" charset="0"/>
              <a:cs typeface="Arial"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46901966"/>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id-ID" sz="2000" dirty="0">
                <a:latin typeface="Arial" pitchFamily="34" charset="0"/>
                <a:cs typeface="Arial" pitchFamily="34" charset="0"/>
              </a:rPr>
              <a:t>Teknik pengambilan sampel dilakukan dengan multistage random sampling</a:t>
            </a:r>
          </a:p>
          <a:p>
            <a:r>
              <a:rPr lang="id-ID" sz="2000" i="1" dirty="0">
                <a:latin typeface="Arial" pitchFamily="34" charset="0"/>
                <a:cs typeface="Arial" pitchFamily="34" charset="0"/>
              </a:rPr>
              <a:t>mustistage random</a:t>
            </a:r>
            <a:r>
              <a:rPr lang="id-ID" sz="2000" dirty="0">
                <a:latin typeface="Arial" pitchFamily="34" charset="0"/>
                <a:cs typeface="Arial" pitchFamily="34" charset="0"/>
              </a:rPr>
              <a:t> sampling adalah gabungan dari claster random sampling penentuan sampel berdasarkan pembagian daerah secara bertingkat, dari tingkat Kecamatan sampai ke Nagari tujuannya agar setiapsampeldisuatudaerahtersebutmempunyaikesempatan yang sama untuk dijadikan responden. Yaitu siapa saja yang dijumpai oleh peneliti dapat digunakan sebagai sampel sedangkan claster random sampling adalah suatu jenis teknik sampling dimana seseorang peneliti membagi populasi menjadi beberapa kelompok yang terpisah yang disebut cluster yang dipilih secara random atau acak  (Indriantoro dan Supomo : 32).</a:t>
            </a:r>
          </a:p>
          <a:p>
            <a:endParaRPr lang="id-ID" sz="2000"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id-ID" sz="2400" dirty="0">
                <a:latin typeface="Arial" pitchFamily="34" charset="0"/>
                <a:cs typeface="Arial" pitchFamily="34" charset="0"/>
              </a:rPr>
              <a:t>Teknik Pengambilan Sampel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5965501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772816"/>
            <a:ext cx="7408333" cy="3450696"/>
          </a:xfrm>
        </p:spPr>
        <p:txBody>
          <a:bodyPr>
            <a:noAutofit/>
          </a:bodyPr>
          <a:lstStyle/>
          <a:p>
            <a:pPr marL="137160" indent="0">
              <a:buNone/>
            </a:pPr>
            <a:r>
              <a:rPr lang="id-ID" sz="1400" dirty="0" smtClean="0">
                <a:latin typeface="Arial" pitchFamily="34" charset="0"/>
                <a:cs typeface="Arial" pitchFamily="34" charset="0"/>
              </a:rPr>
              <a:t>A.  Jenis Penelitian</a:t>
            </a:r>
          </a:p>
          <a:p>
            <a:pPr marL="625475" indent="446088">
              <a:buNone/>
            </a:pPr>
            <a:r>
              <a:rPr lang="id-ID" sz="1400" dirty="0" smtClean="0">
                <a:latin typeface="Arial" pitchFamily="34" charset="0"/>
                <a:cs typeface="Arial" pitchFamily="34" charset="0"/>
              </a:rPr>
              <a:t>Penelitian </a:t>
            </a:r>
            <a:r>
              <a:rPr lang="id-ID" sz="1400" dirty="0">
                <a:latin typeface="Arial" pitchFamily="34" charset="0"/>
                <a:cs typeface="Arial" pitchFamily="34" charset="0"/>
              </a:rPr>
              <a:t>ini digolongkan kedalalam kuantitatif dengan pendekatan deskriptif.  Penelitian kuantitatif adalah suatu jenis penelitian dalam menghasilkan ciptaan baru yang dapat diperoleh menggunakan suatu prosedur secara secara statistik atau dengan cara </a:t>
            </a:r>
            <a:r>
              <a:rPr lang="id-ID" sz="1400" dirty="0" smtClean="0">
                <a:latin typeface="Arial" pitchFamily="34" charset="0"/>
                <a:cs typeface="Arial" pitchFamily="34" charset="0"/>
              </a:rPr>
              <a:t>pengukuran</a:t>
            </a:r>
          </a:p>
          <a:p>
            <a:pPr marL="625475" indent="446088">
              <a:buNone/>
            </a:pPr>
            <a:endParaRPr lang="id-ID" sz="1400" dirty="0" smtClean="0">
              <a:latin typeface="Arial" pitchFamily="34" charset="0"/>
              <a:cs typeface="Arial" pitchFamily="34" charset="0"/>
            </a:endParaRPr>
          </a:p>
          <a:p>
            <a:pPr marL="137160" indent="0">
              <a:buNone/>
            </a:pPr>
            <a:r>
              <a:rPr lang="id-ID" sz="1400" dirty="0" smtClean="0">
                <a:latin typeface="Arial" pitchFamily="34" charset="0"/>
                <a:cs typeface="Arial" pitchFamily="34" charset="0"/>
              </a:rPr>
              <a:t>B.  Tempat </a:t>
            </a:r>
            <a:r>
              <a:rPr lang="id-ID" sz="1400" dirty="0">
                <a:latin typeface="Arial" pitchFamily="34" charset="0"/>
                <a:cs typeface="Arial" pitchFamily="34" charset="0"/>
              </a:rPr>
              <a:t>dan Waktu </a:t>
            </a:r>
            <a:r>
              <a:rPr lang="id-ID" sz="1400" dirty="0" smtClean="0">
                <a:latin typeface="Arial" pitchFamily="34" charset="0"/>
                <a:cs typeface="Arial" pitchFamily="34" charset="0"/>
              </a:rPr>
              <a:t>Penelitian</a:t>
            </a:r>
          </a:p>
          <a:p>
            <a:pPr marL="625475" indent="446088" algn="just">
              <a:buNone/>
            </a:pPr>
            <a:r>
              <a:rPr lang="id-ID" sz="1400" dirty="0" smtClean="0">
                <a:latin typeface="Arial" pitchFamily="34" charset="0"/>
                <a:cs typeface="Arial" pitchFamily="34" charset="0"/>
              </a:rPr>
              <a:t>Tempat </a:t>
            </a:r>
            <a:r>
              <a:rPr lang="id-ID" sz="1400" dirty="0">
                <a:latin typeface="Arial" pitchFamily="34" charset="0"/>
                <a:cs typeface="Arial" pitchFamily="34" charset="0"/>
              </a:rPr>
              <a:t>penelitian dilakukan di Nagari Saruaso Kecamatan Tanjung Emas Kabupaten Tanah Datar dengan menyebarkan angket kepada generasi millenial di Nagari Saruaso. Pengisian kuesioner dilakukan mendatangi </a:t>
            </a:r>
            <a:r>
              <a:rPr lang="id-ID" sz="1400" dirty="0" smtClean="0">
                <a:latin typeface="Arial" pitchFamily="34" charset="0"/>
                <a:cs typeface="Arial" pitchFamily="34" charset="0"/>
              </a:rPr>
              <a:t>responden.</a:t>
            </a:r>
          </a:p>
          <a:p>
            <a:pPr marL="625475" indent="446088" algn="just">
              <a:buNone/>
            </a:pPr>
            <a:endParaRPr lang="id-ID" sz="1400" dirty="0" smtClean="0">
              <a:latin typeface="Arial" pitchFamily="34" charset="0"/>
              <a:cs typeface="Arial" pitchFamily="34" charset="0"/>
            </a:endParaRPr>
          </a:p>
          <a:p>
            <a:pPr marL="173037" indent="0" algn="just">
              <a:buNone/>
            </a:pPr>
            <a:r>
              <a:rPr lang="id-ID" sz="1400" dirty="0" smtClean="0">
                <a:latin typeface="Arial" pitchFamily="34" charset="0"/>
                <a:cs typeface="Arial" pitchFamily="34" charset="0"/>
              </a:rPr>
              <a:t>C.   Popullasi </a:t>
            </a:r>
            <a:r>
              <a:rPr lang="id-ID" sz="1400" dirty="0">
                <a:latin typeface="Arial" pitchFamily="34" charset="0"/>
                <a:cs typeface="Arial" pitchFamily="34" charset="0"/>
              </a:rPr>
              <a:t>dan </a:t>
            </a:r>
            <a:r>
              <a:rPr lang="id-ID" sz="1400" dirty="0" smtClean="0">
                <a:latin typeface="Arial" pitchFamily="34" charset="0"/>
                <a:cs typeface="Arial" pitchFamily="34" charset="0"/>
              </a:rPr>
              <a:t>Sampel</a:t>
            </a:r>
          </a:p>
          <a:p>
            <a:pPr marL="628650" indent="442913" algn="just">
              <a:buNone/>
            </a:pPr>
            <a:r>
              <a:rPr lang="id-ID" sz="1400" dirty="0">
                <a:latin typeface="Arial" pitchFamily="34" charset="0"/>
                <a:cs typeface="Arial" pitchFamily="34" charset="0"/>
              </a:rPr>
              <a:t>Menurut sugiyono populasi adalah wilayah generalisasi yang terdiri atas objek / subjek yang mempunyai kualitas dan karakteristik tertentu yang ditetapkan oleh peneliti untuk dipelajari kemudian diambil kesimpulannya. Populasi dalam penelitian ini adalah generasi millenial (usia 17-35).</a:t>
            </a:r>
          </a:p>
          <a:p>
            <a:pPr marL="628650" indent="442913" algn="just">
              <a:buNone/>
            </a:pPr>
            <a:r>
              <a:rPr lang="id-ID" sz="1400" dirty="0">
                <a:latin typeface="Arial" pitchFamily="34" charset="0"/>
                <a:cs typeface="Arial" pitchFamily="34" charset="0"/>
              </a:rPr>
              <a:t>Sampel adalah sebagian populasi yang akan diteliti atau jumlah dari suatu karakteristik yang dimiliki oleh populasi</a:t>
            </a:r>
          </a:p>
          <a:p>
            <a:endParaRPr lang="id-ID" sz="1400"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id-ID" sz="3200" dirty="0" smtClean="0">
                <a:latin typeface="Arial" pitchFamily="34" charset="0"/>
                <a:cs typeface="Arial" pitchFamily="34" charset="0"/>
              </a:rPr>
              <a:t>BAB III</a:t>
            </a:r>
            <a:br>
              <a:rPr lang="id-ID" sz="3200" dirty="0" smtClean="0">
                <a:latin typeface="Arial" pitchFamily="34" charset="0"/>
                <a:cs typeface="Arial" pitchFamily="34" charset="0"/>
              </a:rPr>
            </a:br>
            <a:r>
              <a:rPr lang="id-ID" sz="3200" dirty="0" smtClean="0">
                <a:latin typeface="Arial" pitchFamily="34" charset="0"/>
                <a:cs typeface="Arial" pitchFamily="34" charset="0"/>
              </a:rPr>
              <a:t>METODOLOGI PENELITIAN </a:t>
            </a:r>
            <a:endParaRPr lang="id-ID" sz="3200" dirty="0">
              <a:latin typeface="Arial" pitchFamily="34" charset="0"/>
              <a:cs typeface="Arial"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2388794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latin typeface="Arial" pitchFamily="34" charset="0"/>
                <a:cs typeface="Arial" pitchFamily="34" charset="0"/>
              </a:rPr>
              <a:t>Skala penelitian yang digunakan penelitian ini dalam bentuk skor jawaban dari responden adalah menggunakan skala guttman.  Menurut Sugiyono (2014 : 133 ) skala guttman adalah skala yang digunakan untuk mendapatkan jawaban tegas dari responden yaitu iya dan tidak</a:t>
            </a:r>
            <a:r>
              <a:rPr lang="id-ID" dirty="0" smtClean="0">
                <a:latin typeface="Arial" pitchFamily="34" charset="0"/>
                <a:cs typeface="Arial" pitchFamily="34" charset="0"/>
              </a:rPr>
              <a:t>.</a:t>
            </a:r>
          </a:p>
          <a:p>
            <a:endParaRPr lang="id-ID" dirty="0">
              <a:latin typeface="Arial" pitchFamily="34" charset="0"/>
              <a:cs typeface="Arial" pitchFamily="34" charset="0"/>
            </a:endParaRPr>
          </a:p>
          <a:p>
            <a:endParaRPr lang="id-ID"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id-ID" sz="2000" dirty="0" smtClean="0">
                <a:latin typeface="Arial" pitchFamily="34" charset="0"/>
                <a:cs typeface="Arial" pitchFamily="34" charset="0"/>
              </a:rPr>
              <a:t>PENGEMBANGAN INSTRUMEN</a:t>
            </a:r>
            <a:endParaRPr lang="id-ID" sz="2000" dirty="0">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xmlns="" val="1648671954"/>
              </p:ext>
            </p:extLst>
          </p:nvPr>
        </p:nvGraphicFramePr>
        <p:xfrm>
          <a:off x="1115616" y="5013176"/>
          <a:ext cx="6096000" cy="1127760"/>
        </p:xfrm>
        <a:graphic>
          <a:graphicData uri="http://schemas.openxmlformats.org/drawingml/2006/table">
            <a:tbl>
              <a:tblPr firstRow="1" bandRow="1">
                <a:tableStyleId>{5C22544A-7EE6-4342-B048-85BDC9FD1C3A}</a:tableStyleId>
              </a:tblPr>
              <a:tblGrid>
                <a:gridCol w="3048000"/>
                <a:gridCol w="3048000"/>
              </a:tblGrid>
              <a:tr h="357190">
                <a:tc>
                  <a:txBody>
                    <a:bodyPr/>
                    <a:lstStyle/>
                    <a:p>
                      <a:pPr algn="ctr"/>
                      <a:r>
                        <a:rPr lang="id-ID" sz="2000" dirty="0" smtClean="0"/>
                        <a:t>Skala</a:t>
                      </a:r>
                      <a:r>
                        <a:rPr lang="id-ID" sz="2000" baseline="0" dirty="0" smtClean="0"/>
                        <a:t> </a:t>
                      </a:r>
                      <a:endParaRPr lang="id-ID" sz="2000" dirty="0"/>
                    </a:p>
                  </a:txBody>
                  <a:tcPr/>
                </a:tc>
                <a:tc>
                  <a:txBody>
                    <a:bodyPr/>
                    <a:lstStyle/>
                    <a:p>
                      <a:pPr algn="ctr"/>
                      <a:r>
                        <a:rPr lang="id-ID" dirty="0" smtClean="0"/>
                        <a:t>Skor </a:t>
                      </a:r>
                      <a:endParaRPr lang="id-ID" dirty="0"/>
                    </a:p>
                  </a:txBody>
                  <a:tcPr/>
                </a:tc>
              </a:tr>
              <a:tr h="357190">
                <a:tc>
                  <a:txBody>
                    <a:bodyPr/>
                    <a:lstStyle/>
                    <a:p>
                      <a:pPr algn="ctr"/>
                      <a:r>
                        <a:rPr lang="id-ID" dirty="0" smtClean="0"/>
                        <a:t>Iya </a:t>
                      </a:r>
                      <a:endParaRPr lang="id-ID" dirty="0"/>
                    </a:p>
                  </a:txBody>
                  <a:tcPr/>
                </a:tc>
                <a:tc>
                  <a:txBody>
                    <a:bodyPr/>
                    <a:lstStyle/>
                    <a:p>
                      <a:pPr algn="ctr"/>
                      <a:r>
                        <a:rPr lang="id-ID" dirty="0" smtClean="0"/>
                        <a:t>1</a:t>
                      </a:r>
                      <a:endParaRPr lang="id-ID" dirty="0"/>
                    </a:p>
                  </a:txBody>
                  <a:tcPr/>
                </a:tc>
              </a:tr>
              <a:tr h="357190">
                <a:tc>
                  <a:txBody>
                    <a:bodyPr/>
                    <a:lstStyle/>
                    <a:p>
                      <a:pPr algn="ctr"/>
                      <a:r>
                        <a:rPr lang="id-ID" dirty="0" smtClean="0"/>
                        <a:t>Tidak </a:t>
                      </a:r>
                      <a:endParaRPr lang="id-ID" dirty="0"/>
                    </a:p>
                  </a:txBody>
                  <a:tcPr/>
                </a:tc>
                <a:tc>
                  <a:txBody>
                    <a:bodyPr/>
                    <a:lstStyle/>
                    <a:p>
                      <a:pPr algn="ctr"/>
                      <a:r>
                        <a:rPr lang="id-ID" dirty="0" smtClean="0"/>
                        <a:t>2</a:t>
                      </a:r>
                      <a:endParaRPr lang="id-ID" dirty="0"/>
                    </a:p>
                  </a:txBody>
                  <a:tcPr/>
                </a:tc>
              </a:tr>
            </a:tbl>
          </a:graphicData>
        </a:graphic>
      </p:graphicFrame>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683428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772816"/>
            <a:ext cx="7408333" cy="3450696"/>
          </a:xfrm>
        </p:spPr>
        <p:txBody>
          <a:bodyPr>
            <a:normAutofit lnSpcReduction="10000"/>
          </a:bodyPr>
          <a:lstStyle/>
          <a:p>
            <a:pPr algn="just"/>
            <a:r>
              <a:rPr lang="id-ID" sz="2400" dirty="0">
                <a:latin typeface="Arial" pitchFamily="34" charset="0"/>
                <a:cs typeface="Arial" pitchFamily="34" charset="0"/>
              </a:rPr>
              <a:t>kuesioner dilakukan dengan penyebaran kepada respondennya adalah Pada bab  ini penulis akan menjelaskan tentang partisipasi dan perilaku politik generasi milenial pada pemilihan Bupati Tanah Datar Tahun 2020 di Nagari Saruaso Kecamatan Tanjung Emas</a:t>
            </a:r>
            <a:r>
              <a:rPr lang="id-ID" sz="2400" dirty="0" smtClean="0">
                <a:latin typeface="Arial" pitchFamily="34" charset="0"/>
                <a:cs typeface="Arial" pitchFamily="34" charset="0"/>
              </a:rPr>
              <a:t>. Penelitian </a:t>
            </a:r>
            <a:r>
              <a:rPr lang="id-ID" sz="2400" dirty="0">
                <a:latin typeface="Arial" pitchFamily="34" charset="0"/>
                <a:cs typeface="Arial" pitchFamily="34" charset="0"/>
              </a:rPr>
              <a:t>ini berlangsung selama 3 minggu, sejak 25 Desember 2020 sampai dengan 8 Januari 2022. Penyebaran generasi milenial yang berumur dari 17 –  35 tahundengan jumlah responden sebanyak 50 orang </a:t>
            </a:r>
          </a:p>
          <a:p>
            <a:endParaRPr lang="id-ID" sz="2400" dirty="0">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id-ID" sz="2000" dirty="0" smtClean="0">
                <a:latin typeface="Arial" pitchFamily="34" charset="0"/>
                <a:cs typeface="Arial" pitchFamily="34" charset="0"/>
              </a:rPr>
              <a:t>BAB IV </a:t>
            </a:r>
            <a:br>
              <a:rPr lang="id-ID" sz="2000" dirty="0" smtClean="0">
                <a:latin typeface="Arial" pitchFamily="34" charset="0"/>
                <a:cs typeface="Arial" pitchFamily="34" charset="0"/>
              </a:rPr>
            </a:br>
            <a:r>
              <a:rPr lang="id-ID" sz="2000" dirty="0" smtClean="0">
                <a:latin typeface="Arial" pitchFamily="34" charset="0"/>
                <a:cs typeface="Arial" pitchFamily="34" charset="0"/>
              </a:rPr>
              <a:t>HASIL PENELITIAN DAN PEMBAHASAN </a:t>
            </a:r>
            <a:endParaRPr lang="id-ID" sz="2000" dirty="0">
              <a:latin typeface="Arial" pitchFamily="34" charset="0"/>
              <a:cs typeface="Arial"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402622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ve="http://schemas.openxmlformats.org/markup-compatibility/2006" xmlns:m="http://schemas.openxmlformats.org/officeDocument/2006/math" xmlns:wp="http://schemas.openxmlformats.org/drawingml/2006/wordprocessingDrawing" xmlns:wne="http://schemas.microsoft.com/office/word/2006/wordml" xmlns:wpc="http://schemas.microsoft.com/office/word/2010/wordprocessingCanvas" xmlns:mc="http://schemas.openxmlformats.org/markup-compatibility/2006" xmlns:wp14="http://schemas.microsoft.com/office/word/2010/wordprocessingDrawing" xmlns:w14="http://schemas.microsoft.com/office/word/2010/wordml" xmlns:wpg="http://schemas.microsoft.com/office/word/2010/wordprocessingGroup" xmlns:wpi="http://schemas.microsoft.com/office/word/2010/wordprocessingInk" xmlns:wps="http://schemas.microsoft.com/office/word/2010/wordprocessingShape" xmlns:a16="http://schemas.microsoft.com/office/drawing/2014/main" xmlns:xdr="http://schemas.openxmlformats.org/drawingml/2006/spreadsheetDrawing" xmlns="" xmlns:w="http://schemas.openxmlformats.org/wordprocessingml/2006/main" xmlns:w10="urn:schemas-microsoft-com:office:word" xmlns:v="urn:schemas-microsoft-com:vml" xmlns:o="urn:schemas-microsoft-com:office:office" xmlns:lc="http://schemas.openxmlformats.org/drawingml/2006/lockedCanvas" id="{4117D11B-136A-4ABC-99B8-DD951E8C1AE5}"/>
              </a:ext>
            </a:extLst>
          </p:cNvPr>
          <p:cNvGraphicFramePr>
            <a:graphicFrameLocks/>
          </p:cNvGraphicFramePr>
          <p:nvPr>
            <p:extLst>
              <p:ext uri="{D42A27DB-BD31-4B8C-83A1-F6EECF244321}">
                <p14:modId xmlns:p14="http://schemas.microsoft.com/office/powerpoint/2010/main" xmlns="" val="230960280"/>
              </p:ext>
            </p:extLst>
          </p:nvPr>
        </p:nvGraphicFramePr>
        <p:xfrm>
          <a:off x="1187624" y="1556792"/>
          <a:ext cx="6390452" cy="24231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1218659640"/>
              </p:ext>
            </p:extLst>
          </p:nvPr>
        </p:nvGraphicFramePr>
        <p:xfrm>
          <a:off x="1187624" y="4437112"/>
          <a:ext cx="6408712" cy="1143000"/>
        </p:xfrm>
        <a:graphic>
          <a:graphicData uri="http://schemas.openxmlformats.org/drawingml/2006/table">
            <a:tbl>
              <a:tblPr>
                <a:tableStyleId>{5C22544A-7EE6-4342-B048-85BDC9FD1C3A}</a:tableStyleId>
              </a:tblPr>
              <a:tblGrid>
                <a:gridCol w="2249055"/>
                <a:gridCol w="1752297"/>
                <a:gridCol w="1048102"/>
                <a:gridCol w="1359258"/>
              </a:tblGrid>
              <a:tr h="190500">
                <a:tc>
                  <a:txBody>
                    <a:bodyPr/>
                    <a:lstStyle/>
                    <a:p>
                      <a:pPr algn="l" fontAlgn="b"/>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Mempengaruhi</a:t>
                      </a:r>
                      <a:endParaRPr lang="id-ID" sz="1100" b="0" i="0" u="none" strike="noStrike" dirty="0">
                        <a:solidFill>
                          <a:srgbClr val="000000"/>
                        </a:solidFill>
                        <a:effectLst/>
                        <a:latin typeface="Calibri"/>
                      </a:endParaRPr>
                    </a:p>
                  </a:txBody>
                  <a:tcPr marL="9525" marR="9525" marT="9525" marB="0" anchor="b"/>
                </a:tc>
                <a:tc gridSpan="2">
                  <a:txBody>
                    <a:bodyPr/>
                    <a:lstStyle/>
                    <a:p>
                      <a:pPr algn="l" fontAlgn="b"/>
                      <a:r>
                        <a:rPr lang="id-ID" sz="1100" u="none" strike="noStrike" dirty="0">
                          <a:effectLst/>
                        </a:rPr>
                        <a:t>tidak mempengaruhi </a:t>
                      </a:r>
                      <a:endParaRPr lang="id-ID" sz="1100" b="0" i="0" u="none" strike="noStrike" dirty="0">
                        <a:solidFill>
                          <a:srgbClr val="000000"/>
                        </a:solidFill>
                        <a:effectLst/>
                        <a:latin typeface="Calibri"/>
                      </a:endParaRPr>
                    </a:p>
                  </a:txBody>
                  <a:tcPr marL="9525" marR="9525" marT="9525" marB="0" anchor="b"/>
                </a:tc>
                <a:tc hMerge="1">
                  <a:txBody>
                    <a:bodyPr/>
                    <a:lstStyle/>
                    <a:p>
                      <a:endParaRPr lang="id-ID"/>
                    </a:p>
                  </a:txBody>
                  <a:tcPr/>
                </a:tc>
              </a:tr>
              <a:tr h="190500">
                <a:tc>
                  <a:txBody>
                    <a:bodyPr/>
                    <a:lstStyle/>
                    <a:p>
                      <a:pPr algn="l" fontAlgn="b"/>
                      <a:r>
                        <a:rPr lang="id-ID" sz="1100" u="none" strike="noStrike">
                          <a:effectLst/>
                        </a:rPr>
                        <a:t>teman</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34%</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a:effectLst/>
                        </a:rPr>
                        <a:t>66%</a:t>
                      </a:r>
                      <a:endParaRPr lang="id-ID" sz="1100" b="0" i="0" u="none" strike="noStrike">
                        <a:solidFill>
                          <a:srgbClr val="000000"/>
                        </a:solidFill>
                        <a:effectLst/>
                        <a:latin typeface="Calibri"/>
                      </a:endParaRPr>
                    </a:p>
                  </a:txBody>
                  <a:tcPr marL="9525" marR="9525" marT="9525" marB="0" anchor="b"/>
                </a:tc>
                <a:tc>
                  <a:txBody>
                    <a:bodyPr/>
                    <a:lstStyle/>
                    <a:p>
                      <a:pPr algn="ctr" fontAlgn="b"/>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ortu</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12%</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dirty="0">
                          <a:effectLst/>
                        </a:rPr>
                        <a:t>88%</a:t>
                      </a:r>
                      <a:endParaRPr lang="id-ID" sz="1100" b="0" i="0" u="none" strike="noStrike" dirty="0">
                        <a:solidFill>
                          <a:srgbClr val="000000"/>
                        </a:solidFill>
                        <a:effectLst/>
                        <a:latin typeface="Calibri"/>
                      </a:endParaRPr>
                    </a:p>
                  </a:txBody>
                  <a:tcPr marL="9525" marR="9525" marT="9525" marB="0" anchor="b"/>
                </a:tc>
                <a:tc>
                  <a:txBody>
                    <a:bodyPr/>
                    <a:lstStyle/>
                    <a:p>
                      <a:pPr algn="ctr" fontAlgn="b"/>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agama</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62%</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dirty="0">
                          <a:effectLst/>
                        </a:rPr>
                        <a:t>38%</a:t>
                      </a:r>
                      <a:endParaRPr lang="id-ID" sz="1100" b="0" i="0" u="none" strike="noStrike" dirty="0">
                        <a:solidFill>
                          <a:srgbClr val="000000"/>
                        </a:solidFill>
                        <a:effectLst/>
                        <a:latin typeface="Calibri"/>
                      </a:endParaRPr>
                    </a:p>
                  </a:txBody>
                  <a:tcPr marL="9525" marR="9525" marT="9525" marB="0" anchor="b"/>
                </a:tc>
                <a:tc>
                  <a:txBody>
                    <a:bodyPr/>
                    <a:lstStyle/>
                    <a:p>
                      <a:pPr algn="ctr" fontAlgn="b"/>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jenis kelamin</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26%</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dirty="0">
                          <a:effectLst/>
                        </a:rPr>
                        <a:t>74%</a:t>
                      </a:r>
                      <a:endParaRPr lang="id-ID" sz="1100" b="0" i="0" u="none" strike="noStrike" dirty="0">
                        <a:solidFill>
                          <a:srgbClr val="000000"/>
                        </a:solidFill>
                        <a:effectLst/>
                        <a:latin typeface="Calibri"/>
                      </a:endParaRPr>
                    </a:p>
                  </a:txBody>
                  <a:tcPr marL="9525" marR="9525" marT="9525" marB="0" anchor="b"/>
                </a:tc>
                <a:tc>
                  <a:txBody>
                    <a:bodyPr/>
                    <a:lstStyle/>
                    <a:p>
                      <a:pPr algn="ctr" fontAlgn="b"/>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Daerah</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42%</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58%</a:t>
                      </a:r>
                      <a:endParaRPr lang="id-ID" sz="1100" b="0" i="0" u="none" strike="noStrike">
                        <a:solidFill>
                          <a:srgbClr val="000000"/>
                        </a:solidFill>
                        <a:effectLst/>
                        <a:latin typeface="Calibri"/>
                      </a:endParaRPr>
                    </a:p>
                  </a:txBody>
                  <a:tcPr marL="9525" marR="9525" marT="9525" marB="0" anchor="b"/>
                </a:tc>
                <a:tc>
                  <a:txBody>
                    <a:bodyPr/>
                    <a:lstStyle/>
                    <a:p>
                      <a:pPr algn="ctr" fontAlgn="b"/>
                      <a:endParaRPr lang="id-ID" sz="1100" b="0" i="0" u="none" strike="noStrike" dirty="0">
                        <a:solidFill>
                          <a:srgbClr val="000000"/>
                        </a:solidFill>
                        <a:effectLst/>
                        <a:latin typeface="Calibri"/>
                      </a:endParaRPr>
                    </a:p>
                  </a:txBody>
                  <a:tcPr marL="9525" marR="9525" marT="9525" marB="0" anchor="b"/>
                </a:tc>
              </a:tr>
            </a:tbl>
          </a:graphicData>
        </a:graphic>
      </p:graphicFrame>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7683897"/>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xdr="http://schemas.openxmlformats.org/drawingml/2006/spreadsheetDrawing" xmlns="" xmlns:a16="http://schemas.microsoft.com/office/drawing/2014/main" xmlns:lc="http://schemas.openxmlformats.org/drawingml/2006/lockedCanvas" id="{DE6C135C-EB23-4BB4-B1C0-49225B871228}"/>
              </a:ext>
            </a:extLst>
          </p:cNvPr>
          <p:cNvGraphicFramePr>
            <a:graphicFrameLocks/>
          </p:cNvGraphicFramePr>
          <p:nvPr>
            <p:extLst>
              <p:ext uri="{D42A27DB-BD31-4B8C-83A1-F6EECF244321}">
                <p14:modId xmlns:p14="http://schemas.microsoft.com/office/powerpoint/2010/main" xmlns="" val="802834430"/>
              </p:ext>
            </p:extLst>
          </p:nvPr>
        </p:nvGraphicFramePr>
        <p:xfrm>
          <a:off x="1115616" y="1340768"/>
          <a:ext cx="6624736" cy="2592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ext uri="{D42A27DB-BD31-4B8C-83A1-F6EECF244321}">
                <p14:modId xmlns:p14="http://schemas.microsoft.com/office/powerpoint/2010/main" xmlns="" val="2417011270"/>
              </p:ext>
            </p:extLst>
          </p:nvPr>
        </p:nvGraphicFramePr>
        <p:xfrm>
          <a:off x="1115616" y="4221088"/>
          <a:ext cx="6624736" cy="1143000"/>
        </p:xfrm>
        <a:graphic>
          <a:graphicData uri="http://schemas.openxmlformats.org/drawingml/2006/table">
            <a:tbl>
              <a:tblPr>
                <a:tableStyleId>{5C22544A-7EE6-4342-B048-85BDC9FD1C3A}</a:tableStyleId>
              </a:tblPr>
              <a:tblGrid>
                <a:gridCol w="2950694"/>
                <a:gridCol w="2298962"/>
                <a:gridCol w="1375080"/>
              </a:tblGrid>
              <a:tr h="190500">
                <a:tc>
                  <a:txBody>
                    <a:bodyPr/>
                    <a:lstStyle/>
                    <a:p>
                      <a:pPr algn="l" fontAlgn="b"/>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dirty="0">
                          <a:effectLst/>
                        </a:rPr>
                        <a:t>Mempengaruhi</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a:effectLst/>
                        </a:rPr>
                        <a:t>Tidak mempengaruhi</a:t>
                      </a:r>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Materi</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14%</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a:effectLst/>
                        </a:rPr>
                        <a:t>68%</a:t>
                      </a:r>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popularitas Kandidat</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30%</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dirty="0">
                          <a:effectLst/>
                        </a:rPr>
                        <a:t>70%</a:t>
                      </a:r>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Tampilan Fisik</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28%</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72%</a:t>
                      </a:r>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Relasi Kandidat</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48%</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52%</a:t>
                      </a:r>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Ketokohan Kandidat</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36%</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64%</a:t>
                      </a:r>
                      <a:endParaRPr lang="id-ID" sz="1100" b="0" i="0" u="none" strike="noStrike" dirty="0">
                        <a:solidFill>
                          <a:srgbClr val="000000"/>
                        </a:solidFill>
                        <a:effectLst/>
                        <a:latin typeface="Calibri"/>
                      </a:endParaRPr>
                    </a:p>
                  </a:txBody>
                  <a:tcPr marL="9525" marR="9525" marT="9525" marB="0" anchor="b"/>
                </a:tc>
              </a:tr>
            </a:tbl>
          </a:graphicData>
        </a:graphic>
      </p:graphicFrame>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1142092"/>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lc="http://schemas.openxmlformats.org/drawingml/2006/lockedCanvas" xmlns:a16="http://schemas.microsoft.com/office/drawing/2014/main" xmlns:xdr="http://schemas.openxmlformats.org/drawingml/2006/spreadsheetDrawing" xmlns="" xmlns:w="http://schemas.openxmlformats.org/wordprocessingml/2006/main" xmlns:w10="urn:schemas-microsoft-com:office:word" xmlns:v="urn:schemas-microsoft-com:vml" xmlns:o="urn:schemas-microsoft-com:office:office" xmlns:wps="http://schemas.microsoft.com/office/word/2010/wordprocessingShape" xmlns:wpi="http://schemas.microsoft.com/office/word/2010/wordprocessingInk" xmlns:wpg="http://schemas.microsoft.com/office/word/2010/wordprocessingGroup" xmlns:w14="http://schemas.microsoft.com/office/word/2010/wordml" xmlns:wp14="http://schemas.microsoft.com/office/word/2010/wordprocessingDrawing" xmlns:mc="http://schemas.openxmlformats.org/markup-compatibility/2006" xmlns:wpc="http://schemas.microsoft.com/office/word/2010/wordprocessingCanvas" xmlns:wne="http://schemas.microsoft.com/office/word/2006/wordml" xmlns:wp="http://schemas.openxmlformats.org/drawingml/2006/wordprocessingDrawing" xmlns:m="http://schemas.openxmlformats.org/officeDocument/2006/math" xmlns:ve="http://schemas.openxmlformats.org/markup-compatibility/2006" id="{33FCE7C3-D8C8-4270-9F47-F62D656D8FE1}"/>
              </a:ext>
            </a:extLst>
          </p:cNvPr>
          <p:cNvGraphicFramePr>
            <a:graphicFrameLocks/>
          </p:cNvGraphicFramePr>
          <p:nvPr>
            <p:extLst>
              <p:ext uri="{D42A27DB-BD31-4B8C-83A1-F6EECF244321}">
                <p14:modId xmlns:p14="http://schemas.microsoft.com/office/powerpoint/2010/main" xmlns="" val="2246881145"/>
              </p:ext>
            </p:extLst>
          </p:nvPr>
        </p:nvGraphicFramePr>
        <p:xfrm>
          <a:off x="1043608" y="908720"/>
          <a:ext cx="7067128" cy="25202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ext uri="{D42A27DB-BD31-4B8C-83A1-F6EECF244321}">
                <p14:modId xmlns:p14="http://schemas.microsoft.com/office/powerpoint/2010/main" xmlns="" val="86099250"/>
              </p:ext>
            </p:extLst>
          </p:nvPr>
        </p:nvGraphicFramePr>
        <p:xfrm>
          <a:off x="1043607" y="3789040"/>
          <a:ext cx="7056785" cy="1143000"/>
        </p:xfrm>
        <a:graphic>
          <a:graphicData uri="http://schemas.openxmlformats.org/drawingml/2006/table">
            <a:tbl>
              <a:tblPr>
                <a:tableStyleId>{5C22544A-7EE6-4342-B048-85BDC9FD1C3A}</a:tableStyleId>
              </a:tblPr>
              <a:tblGrid>
                <a:gridCol w="3143130"/>
                <a:gridCol w="2448895"/>
                <a:gridCol w="1464760"/>
              </a:tblGrid>
              <a:tr h="190500">
                <a:tc>
                  <a:txBody>
                    <a:bodyPr/>
                    <a:lstStyle/>
                    <a:p>
                      <a:pPr algn="l" fontAlgn="b"/>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Mempengaruhi</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a:effectLst/>
                        </a:rPr>
                        <a:t>Tidak mempengaruhi</a:t>
                      </a:r>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visi misi</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70%</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a:effectLst/>
                        </a:rPr>
                        <a:t>30%</a:t>
                      </a:r>
                      <a:endParaRPr lang="id-ID" sz="1100" b="0" i="0" u="none" strike="noStrike">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Penegakan Hukum</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54%</a:t>
                      </a:r>
                      <a:endParaRPr lang="id-ID" sz="1100" b="0" i="0" u="none" strike="noStrike" dirty="0">
                        <a:solidFill>
                          <a:srgbClr val="000000"/>
                        </a:solidFill>
                        <a:effectLst/>
                        <a:latin typeface="Calibri"/>
                      </a:endParaRPr>
                    </a:p>
                  </a:txBody>
                  <a:tcPr marL="9525" marR="9525" marT="9525" marB="0" anchor="b"/>
                </a:tc>
                <a:tc>
                  <a:txBody>
                    <a:bodyPr/>
                    <a:lstStyle/>
                    <a:p>
                      <a:pPr algn="ctr" fontAlgn="b"/>
                      <a:r>
                        <a:rPr lang="id-ID" sz="1100" u="none" strike="noStrike" dirty="0">
                          <a:effectLst/>
                        </a:rPr>
                        <a:t>46%</a:t>
                      </a:r>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Peningkatan Ekonomi</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58%</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42%</a:t>
                      </a:r>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Rekam Jejak Kandidat</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48%</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52%</a:t>
                      </a:r>
                      <a:endParaRPr lang="id-ID" sz="1100" b="0" i="0" u="none" strike="noStrike" dirty="0">
                        <a:solidFill>
                          <a:srgbClr val="000000"/>
                        </a:solidFill>
                        <a:effectLst/>
                        <a:latin typeface="Calibri"/>
                      </a:endParaRPr>
                    </a:p>
                  </a:txBody>
                  <a:tcPr marL="9525" marR="9525" marT="9525" marB="0" anchor="b"/>
                </a:tc>
              </a:tr>
              <a:tr h="190500">
                <a:tc>
                  <a:txBody>
                    <a:bodyPr/>
                    <a:lstStyle/>
                    <a:p>
                      <a:pPr algn="l" fontAlgn="b"/>
                      <a:r>
                        <a:rPr lang="id-ID" sz="1100" u="none" strike="noStrike">
                          <a:effectLst/>
                        </a:rPr>
                        <a:t>Program Kandidat</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a:effectLst/>
                        </a:rPr>
                        <a:t>32%</a:t>
                      </a:r>
                      <a:endParaRPr lang="id-ID" sz="1100" b="0" i="0" u="none" strike="noStrike">
                        <a:solidFill>
                          <a:srgbClr val="000000"/>
                        </a:solidFill>
                        <a:effectLst/>
                        <a:latin typeface="Calibri"/>
                      </a:endParaRPr>
                    </a:p>
                  </a:txBody>
                  <a:tcPr marL="9525" marR="9525" marT="9525" marB="0" anchor="b"/>
                </a:tc>
                <a:tc>
                  <a:txBody>
                    <a:bodyPr/>
                    <a:lstStyle/>
                    <a:p>
                      <a:pPr algn="ctr" fontAlgn="b"/>
                      <a:r>
                        <a:rPr lang="id-ID" sz="1100" u="none" strike="noStrike" dirty="0">
                          <a:effectLst/>
                        </a:rPr>
                        <a:t>68%</a:t>
                      </a:r>
                      <a:endParaRPr lang="id-ID" sz="1100" b="0" i="0" u="none" strike="noStrike" dirty="0">
                        <a:solidFill>
                          <a:srgbClr val="000000"/>
                        </a:solidFill>
                        <a:effectLst/>
                        <a:latin typeface="Calibri"/>
                      </a:endParaRPr>
                    </a:p>
                  </a:txBody>
                  <a:tcPr marL="9525" marR="9525" marT="9525" marB="0" anchor="b"/>
                </a:tc>
              </a:tr>
            </a:tbl>
          </a:graphicData>
        </a:graphic>
      </p:graphicFrame>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19835466"/>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id-ID" dirty="0"/>
          </a:p>
        </p:txBody>
      </p:sp>
      <p:sp>
        <p:nvSpPr>
          <p:cNvPr id="3" name="Title 2"/>
          <p:cNvSpPr>
            <a:spLocks noGrp="1"/>
          </p:cNvSpPr>
          <p:nvPr>
            <p:ph type="ctrTitle"/>
          </p:nvPr>
        </p:nvSpPr>
        <p:spPr/>
        <p:txBody>
          <a:bodyPr/>
          <a:lstStyle/>
          <a:p>
            <a:r>
              <a:rPr lang="id-ID" dirty="0" smtClean="0"/>
              <a:t>SEKIAN DAN TERIMAKASIH</a:t>
            </a:r>
            <a:endParaRPr lang="id-ID"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09918"/>
            <a:ext cx="1440000" cy="1052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49266372"/>
      </p:ext>
    </p:extLst>
  </p:cSld>
  <p:clrMapOvr>
    <a:masterClrMapping/>
  </p:clrMapOvr>
  <p:transition spd="slow">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172</TotalTime>
  <Words>982</Words>
  <Application>Microsoft Office PowerPoint</Application>
  <PresentationFormat>On-screen Show (4:3)</PresentationFormat>
  <Paragraphs>104</Paragraphs>
  <Slides>15</Slides>
  <Notes>1</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Equity</vt:lpstr>
      <vt:lpstr>Waveform</vt:lpstr>
      <vt:lpstr>SIDANG MUNAQASYAH</vt:lpstr>
      <vt:lpstr>RIO FEBRIAN 1830307014</vt:lpstr>
      <vt:lpstr>BAB I LATAR BELAKANG PERMASALAHAN </vt:lpstr>
      <vt:lpstr>Rumusan Masalah </vt:lpstr>
      <vt:lpstr>BAB II  KAJIAN TEORI </vt:lpstr>
      <vt:lpstr>MODEL PERILAKU POLITIK MEMILIH </vt:lpstr>
      <vt:lpstr>Slide 7</vt:lpstr>
      <vt:lpstr>Teknik Pengambilan Sampel </vt:lpstr>
      <vt:lpstr>BAB III METODOLOGI PENELITIAN </vt:lpstr>
      <vt:lpstr>PENGEMBANGAN INSTRUMEN</vt:lpstr>
      <vt:lpstr>BAB IV  HASIL PENELITIAN DAN PEMBAHASAN </vt:lpstr>
      <vt:lpstr>Slide 12</vt:lpstr>
      <vt:lpstr>Slide 13</vt:lpstr>
      <vt:lpstr>Slide 14</vt:lpstr>
      <vt:lpstr>SEKIAN DAN TERIMAKASIH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SIDANG MUNAQASAH</dc:title>
  <dc:creator>LUGAS CELL</dc:creator>
  <cp:lastModifiedBy>User</cp:lastModifiedBy>
  <cp:revision>16</cp:revision>
  <dcterms:created xsi:type="dcterms:W3CDTF">2022-02-08T05:08:31Z</dcterms:created>
  <dcterms:modified xsi:type="dcterms:W3CDTF">2022-02-15T03:43:01Z</dcterms:modified>
</cp:coreProperties>
</file>