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96" r:id="rId4"/>
    <p:sldId id="295" r:id="rId5"/>
    <p:sldId id="300" r:id="rId6"/>
    <p:sldId id="268" r:id="rId7"/>
    <p:sldId id="304" r:id="rId8"/>
    <p:sldId id="303" r:id="rId9"/>
    <p:sldId id="307" r:id="rId10"/>
    <p:sldId id="309" r:id="rId11"/>
    <p:sldId id="310" r:id="rId12"/>
    <p:sldId id="313" r:id="rId13"/>
    <p:sldId id="314" r:id="rId14"/>
    <p:sldId id="315" r:id="rId15"/>
    <p:sldId id="316" r:id="rId16"/>
    <p:sldId id="317" r:id="rId17"/>
    <p:sldId id="312" r:id="rId18"/>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00" autoAdjust="0"/>
    <p:restoredTop sz="94660"/>
  </p:normalViewPr>
  <p:slideViewPr>
    <p:cSldViewPr snapToGrid="0">
      <p:cViewPr>
        <p:scale>
          <a:sx n="60" d="100"/>
          <a:sy n="60" d="100"/>
        </p:scale>
        <p:origin x="-1020" y="-28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C7D97C-D0E2-4015-A422-86A4CAB8A2F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id-ID"/>
        </a:p>
      </dgm:t>
    </dgm:pt>
    <dgm:pt modelId="{DDF425FD-CB75-4487-97B6-6288F3BF2D0B}">
      <dgm:prSet phldrT="[Text]">
        <dgm:style>
          <a:lnRef idx="1">
            <a:schemeClr val="accent2"/>
          </a:lnRef>
          <a:fillRef idx="2">
            <a:schemeClr val="accent2"/>
          </a:fillRef>
          <a:effectRef idx="1">
            <a:schemeClr val="accent2"/>
          </a:effectRef>
          <a:fontRef idx="minor">
            <a:schemeClr val="dk1"/>
          </a:fontRef>
        </dgm:style>
      </dgm:prSet>
      <dgm:spPr/>
      <dgm:t>
        <a:bodyPr/>
        <a:lstStyle/>
        <a:p>
          <a:r>
            <a:rPr lang="id-ID" smtClean="0"/>
            <a:t>Observasi</a:t>
          </a:r>
          <a:endParaRPr lang="id-ID" dirty="0"/>
        </a:p>
      </dgm:t>
    </dgm:pt>
    <dgm:pt modelId="{4B9C4191-5D89-4CFD-8C23-0A805F9A6365}" type="parTrans" cxnId="{C7FBBDEB-3036-47EF-AEE4-EDCCD6E0C1CA}">
      <dgm:prSet/>
      <dgm:spPr/>
      <dgm:t>
        <a:bodyPr/>
        <a:lstStyle/>
        <a:p>
          <a:endParaRPr lang="id-ID"/>
        </a:p>
      </dgm:t>
    </dgm:pt>
    <dgm:pt modelId="{DA2E2531-4514-4CF8-B585-6524F8ECFAA1}" type="sibTrans" cxnId="{C7FBBDEB-3036-47EF-AEE4-EDCCD6E0C1CA}">
      <dgm:prSet/>
      <dgm:spPr/>
      <dgm:t>
        <a:bodyPr/>
        <a:lstStyle/>
        <a:p>
          <a:endParaRPr lang="id-ID"/>
        </a:p>
      </dgm:t>
    </dgm:pt>
    <dgm:pt modelId="{AA611791-4EA4-4AC6-8D68-AEAEAD4AC353}">
      <dgm:prSet phldrT="[Text]">
        <dgm:style>
          <a:lnRef idx="1">
            <a:schemeClr val="accent4"/>
          </a:lnRef>
          <a:fillRef idx="2">
            <a:schemeClr val="accent4"/>
          </a:fillRef>
          <a:effectRef idx="1">
            <a:schemeClr val="accent4"/>
          </a:effectRef>
          <a:fontRef idx="minor">
            <a:schemeClr val="dk1"/>
          </a:fontRef>
        </dgm:style>
      </dgm:prSet>
      <dgm:spPr/>
      <dgm:t>
        <a:bodyPr/>
        <a:lstStyle/>
        <a:p>
          <a:r>
            <a:rPr lang="id-ID" dirty="0" smtClean="0"/>
            <a:t>Dokumentasi</a:t>
          </a:r>
          <a:endParaRPr lang="id-ID" dirty="0"/>
        </a:p>
      </dgm:t>
    </dgm:pt>
    <dgm:pt modelId="{7BE76616-FC39-4AB2-9F75-15B38B44F0B5}" type="parTrans" cxnId="{CE41CCB8-C00B-4C55-8DD2-D8D0C46C86DA}">
      <dgm:prSet/>
      <dgm:spPr/>
      <dgm:t>
        <a:bodyPr/>
        <a:lstStyle/>
        <a:p>
          <a:endParaRPr lang="id-ID"/>
        </a:p>
      </dgm:t>
    </dgm:pt>
    <dgm:pt modelId="{9EEBA90E-B01C-48F8-BC1E-C18C87715D2A}" type="sibTrans" cxnId="{CE41CCB8-C00B-4C55-8DD2-D8D0C46C86DA}">
      <dgm:prSet/>
      <dgm:spPr/>
      <dgm:t>
        <a:bodyPr/>
        <a:lstStyle/>
        <a:p>
          <a:endParaRPr lang="id-ID"/>
        </a:p>
      </dgm:t>
    </dgm:pt>
    <dgm:pt modelId="{681A78DE-5459-4864-9230-9045B76D9EC3}">
      <dgm:prSet phldrT="[Text]"/>
      <dgm:spPr/>
      <dgm:t>
        <a:bodyPr/>
        <a:lstStyle/>
        <a:p>
          <a:r>
            <a:rPr lang="id-ID" dirty="0" smtClean="0"/>
            <a:t>Dokumentasi digunakan untuk memperoleh informasi tentang keadaan Kantor Wali Nagari Simpang Kapuak, seperti informasi mengenai visi misi, dan struktur organisasi Kantor Wali Nagari Simpang Kapuak serta informasi lainnya yang tercatat dan dalam bentuk lainnya yang berupa catatan dan agenda.</a:t>
          </a:r>
          <a:endParaRPr lang="id-ID" dirty="0"/>
        </a:p>
      </dgm:t>
    </dgm:pt>
    <dgm:pt modelId="{190DF2EB-8D50-42D4-8B9B-94DD3D503D66}" type="parTrans" cxnId="{E078BA93-B40A-4C5B-8239-2EA35B474FE5}">
      <dgm:prSet/>
      <dgm:spPr/>
      <dgm:t>
        <a:bodyPr/>
        <a:lstStyle/>
        <a:p>
          <a:endParaRPr lang="id-ID"/>
        </a:p>
      </dgm:t>
    </dgm:pt>
    <dgm:pt modelId="{AB455E3E-2CAD-4830-8B7C-069FCDEBB08F}" type="sibTrans" cxnId="{E078BA93-B40A-4C5B-8239-2EA35B474FE5}">
      <dgm:prSet/>
      <dgm:spPr/>
      <dgm:t>
        <a:bodyPr/>
        <a:lstStyle/>
        <a:p>
          <a:endParaRPr lang="id-ID"/>
        </a:p>
      </dgm:t>
    </dgm:pt>
    <dgm:pt modelId="{299FBA42-B1F1-4CF3-9ECD-620141582516}">
      <dgm:prSet phldrT="[Text]">
        <dgm:style>
          <a:lnRef idx="1">
            <a:schemeClr val="accent6"/>
          </a:lnRef>
          <a:fillRef idx="2">
            <a:schemeClr val="accent6"/>
          </a:fillRef>
          <a:effectRef idx="1">
            <a:schemeClr val="accent6"/>
          </a:effectRef>
          <a:fontRef idx="minor">
            <a:schemeClr val="dk1"/>
          </a:fontRef>
        </dgm:style>
      </dgm:prSet>
      <dgm:spPr/>
      <dgm:t>
        <a:bodyPr/>
        <a:lstStyle/>
        <a:p>
          <a:r>
            <a:rPr lang="id-ID" dirty="0" smtClean="0"/>
            <a:t>Pengisian Kuesioner</a:t>
          </a:r>
          <a:endParaRPr lang="id-ID" dirty="0"/>
        </a:p>
      </dgm:t>
    </dgm:pt>
    <dgm:pt modelId="{090E9059-9707-40F1-BBB4-40D10F4BCF86}" type="parTrans" cxnId="{EE429C4F-1279-4FAD-AC56-1E93E11DD98F}">
      <dgm:prSet/>
      <dgm:spPr/>
      <dgm:t>
        <a:bodyPr/>
        <a:lstStyle/>
        <a:p>
          <a:endParaRPr lang="id-ID"/>
        </a:p>
      </dgm:t>
    </dgm:pt>
    <dgm:pt modelId="{C04C2251-D792-4810-9FAF-5ECB31580DAE}" type="sibTrans" cxnId="{EE429C4F-1279-4FAD-AC56-1E93E11DD98F}">
      <dgm:prSet/>
      <dgm:spPr/>
      <dgm:t>
        <a:bodyPr/>
        <a:lstStyle/>
        <a:p>
          <a:endParaRPr lang="id-ID"/>
        </a:p>
      </dgm:t>
    </dgm:pt>
    <dgm:pt modelId="{A82F5AA5-B5A0-4A3B-A5D6-E474FCE54169}">
      <dgm:prSet phldrT="[Text]"/>
      <dgm:spPr/>
      <dgm:t>
        <a:bodyPr/>
        <a:lstStyle/>
        <a:p>
          <a:pPr algn="l"/>
          <a:r>
            <a:rPr lang="id-ID" dirty="0" smtClean="0"/>
            <a:t>Kuesioner merupakan teknik pengumpulan data yang dilakukan dengan cara memberi seperangkat pertanyaan atau pernyataan tertulis kepada responden untuk dijawabnya.</a:t>
          </a:r>
          <a:endParaRPr lang="id-ID" dirty="0"/>
        </a:p>
      </dgm:t>
    </dgm:pt>
    <dgm:pt modelId="{269AE805-544A-4DC3-B2FD-7A7979E5E35E}" type="parTrans" cxnId="{3BAF8679-D22B-4227-ABED-04A33F1486C2}">
      <dgm:prSet/>
      <dgm:spPr/>
      <dgm:t>
        <a:bodyPr/>
        <a:lstStyle/>
        <a:p>
          <a:endParaRPr lang="id-ID"/>
        </a:p>
      </dgm:t>
    </dgm:pt>
    <dgm:pt modelId="{5312618C-9751-4062-B95F-938042BFEE12}" type="sibTrans" cxnId="{3BAF8679-D22B-4227-ABED-04A33F1486C2}">
      <dgm:prSet/>
      <dgm:spPr/>
      <dgm:t>
        <a:bodyPr/>
        <a:lstStyle/>
        <a:p>
          <a:endParaRPr lang="id-ID"/>
        </a:p>
      </dgm:t>
    </dgm:pt>
    <dgm:pt modelId="{839CCEAB-6BA1-478D-8608-C1AC6898126C}">
      <dgm:prSet phldrT="[Text]">
        <dgm:style>
          <a:lnRef idx="2">
            <a:schemeClr val="accent1">
              <a:shade val="50000"/>
            </a:schemeClr>
          </a:lnRef>
          <a:fillRef idx="1">
            <a:schemeClr val="accent1"/>
          </a:fillRef>
          <a:effectRef idx="0">
            <a:schemeClr val="accent1"/>
          </a:effectRef>
          <a:fontRef idx="minor">
            <a:schemeClr val="lt1"/>
          </a:fontRef>
        </dgm:style>
      </dgm:prSet>
      <dgm:spPr>
        <a:solidFill>
          <a:schemeClr val="accent5">
            <a:lumMod val="20000"/>
            <a:lumOff val="80000"/>
          </a:schemeClr>
        </a:solidFill>
        <a:ln>
          <a:solidFill>
            <a:schemeClr val="accent1">
              <a:lumMod val="60000"/>
              <a:lumOff val="40000"/>
            </a:schemeClr>
          </a:solidFill>
        </a:ln>
      </dgm:spPr>
      <dgm:t>
        <a:bodyPr/>
        <a:lstStyle/>
        <a:p>
          <a:r>
            <a:rPr lang="id-ID" dirty="0" smtClean="0"/>
            <a:t>Teknik ini dilakukan dengan mengamati dan mencatat secara langsung di lokasi penelitian atas gejala-gejala yang ada kaitannya dengan objek yang diteliti..</a:t>
          </a:r>
          <a:endParaRPr lang="id-ID" dirty="0"/>
        </a:p>
      </dgm:t>
    </dgm:pt>
    <dgm:pt modelId="{970A514E-C419-4278-8A02-FD0DE7A3CA98}" type="sibTrans" cxnId="{6B9CC111-871F-4142-B93E-D8D249568186}">
      <dgm:prSet/>
      <dgm:spPr/>
      <dgm:t>
        <a:bodyPr/>
        <a:lstStyle/>
        <a:p>
          <a:endParaRPr lang="id-ID"/>
        </a:p>
      </dgm:t>
    </dgm:pt>
    <dgm:pt modelId="{26858236-7BA2-4263-9DDD-2AB8B1436EE3}" type="parTrans" cxnId="{6B9CC111-871F-4142-B93E-D8D249568186}">
      <dgm:prSet/>
      <dgm:spPr/>
      <dgm:t>
        <a:bodyPr/>
        <a:lstStyle/>
        <a:p>
          <a:endParaRPr lang="id-ID"/>
        </a:p>
      </dgm:t>
    </dgm:pt>
    <dgm:pt modelId="{9680228F-A407-465E-969E-F1A35D3E8C5F}" type="pres">
      <dgm:prSet presAssocID="{F4C7D97C-D0E2-4015-A422-86A4CAB8A2F8}" presName="Name0" presStyleCnt="0">
        <dgm:presLayoutVars>
          <dgm:dir/>
          <dgm:animLvl val="lvl"/>
          <dgm:resizeHandles val="exact"/>
        </dgm:presLayoutVars>
      </dgm:prSet>
      <dgm:spPr/>
      <dgm:t>
        <a:bodyPr/>
        <a:lstStyle/>
        <a:p>
          <a:endParaRPr lang="id-ID"/>
        </a:p>
      </dgm:t>
    </dgm:pt>
    <dgm:pt modelId="{FAA74A0C-4AE5-462F-9A55-4CD10E60C8D3}" type="pres">
      <dgm:prSet presAssocID="{DDF425FD-CB75-4487-97B6-6288F3BF2D0B}" presName="composite" presStyleCnt="0"/>
      <dgm:spPr/>
    </dgm:pt>
    <dgm:pt modelId="{55C84D74-4EC1-45C1-B6ED-A90BA184AA2C}" type="pres">
      <dgm:prSet presAssocID="{DDF425FD-CB75-4487-97B6-6288F3BF2D0B}" presName="parTx" presStyleLbl="alignNode1" presStyleIdx="0" presStyleCnt="3">
        <dgm:presLayoutVars>
          <dgm:chMax val="0"/>
          <dgm:chPref val="0"/>
          <dgm:bulletEnabled val="1"/>
        </dgm:presLayoutVars>
      </dgm:prSet>
      <dgm:spPr/>
      <dgm:t>
        <a:bodyPr/>
        <a:lstStyle/>
        <a:p>
          <a:endParaRPr lang="id-ID"/>
        </a:p>
      </dgm:t>
    </dgm:pt>
    <dgm:pt modelId="{2BD736F5-19B3-41B2-8796-FFDBAB9A3023}" type="pres">
      <dgm:prSet presAssocID="{DDF425FD-CB75-4487-97B6-6288F3BF2D0B}" presName="desTx" presStyleLbl="alignAccFollowNode1" presStyleIdx="0" presStyleCnt="3">
        <dgm:presLayoutVars>
          <dgm:bulletEnabled val="1"/>
        </dgm:presLayoutVars>
      </dgm:prSet>
      <dgm:spPr/>
      <dgm:t>
        <a:bodyPr/>
        <a:lstStyle/>
        <a:p>
          <a:endParaRPr lang="id-ID"/>
        </a:p>
      </dgm:t>
    </dgm:pt>
    <dgm:pt modelId="{71F9FE49-FF05-4D43-9509-1DEFFE00387E}" type="pres">
      <dgm:prSet presAssocID="{DA2E2531-4514-4CF8-B585-6524F8ECFAA1}" presName="space" presStyleCnt="0"/>
      <dgm:spPr/>
    </dgm:pt>
    <dgm:pt modelId="{2231E0E3-0DD8-4DC1-95F1-97E9520AADF5}" type="pres">
      <dgm:prSet presAssocID="{AA611791-4EA4-4AC6-8D68-AEAEAD4AC353}" presName="composite" presStyleCnt="0"/>
      <dgm:spPr/>
    </dgm:pt>
    <dgm:pt modelId="{DCBA6F16-4C1D-430A-B1B1-BF9EEEAA9E82}" type="pres">
      <dgm:prSet presAssocID="{AA611791-4EA4-4AC6-8D68-AEAEAD4AC353}" presName="parTx" presStyleLbl="alignNode1" presStyleIdx="1" presStyleCnt="3">
        <dgm:presLayoutVars>
          <dgm:chMax val="0"/>
          <dgm:chPref val="0"/>
          <dgm:bulletEnabled val="1"/>
        </dgm:presLayoutVars>
      </dgm:prSet>
      <dgm:spPr/>
      <dgm:t>
        <a:bodyPr/>
        <a:lstStyle/>
        <a:p>
          <a:endParaRPr lang="id-ID"/>
        </a:p>
      </dgm:t>
    </dgm:pt>
    <dgm:pt modelId="{4212A196-A4D1-4A4F-8034-579BDB7308C1}" type="pres">
      <dgm:prSet presAssocID="{AA611791-4EA4-4AC6-8D68-AEAEAD4AC353}" presName="desTx" presStyleLbl="alignAccFollowNode1" presStyleIdx="1" presStyleCnt="3">
        <dgm:presLayoutVars>
          <dgm:bulletEnabled val="1"/>
        </dgm:presLayoutVars>
      </dgm:prSet>
      <dgm:spPr/>
      <dgm:t>
        <a:bodyPr/>
        <a:lstStyle/>
        <a:p>
          <a:endParaRPr lang="id-ID"/>
        </a:p>
      </dgm:t>
    </dgm:pt>
    <dgm:pt modelId="{91C9562D-8828-4600-A781-E10B070151C3}" type="pres">
      <dgm:prSet presAssocID="{9EEBA90E-B01C-48F8-BC1E-C18C87715D2A}" presName="space" presStyleCnt="0"/>
      <dgm:spPr/>
    </dgm:pt>
    <dgm:pt modelId="{8B1ABD7A-F0E5-43DE-BCEB-0A6C12F6D4DE}" type="pres">
      <dgm:prSet presAssocID="{299FBA42-B1F1-4CF3-9ECD-620141582516}" presName="composite" presStyleCnt="0"/>
      <dgm:spPr/>
    </dgm:pt>
    <dgm:pt modelId="{0120C531-3FA6-4957-8066-565F8DAB3097}" type="pres">
      <dgm:prSet presAssocID="{299FBA42-B1F1-4CF3-9ECD-620141582516}" presName="parTx" presStyleLbl="alignNode1" presStyleIdx="2" presStyleCnt="3">
        <dgm:presLayoutVars>
          <dgm:chMax val="0"/>
          <dgm:chPref val="0"/>
          <dgm:bulletEnabled val="1"/>
        </dgm:presLayoutVars>
      </dgm:prSet>
      <dgm:spPr/>
      <dgm:t>
        <a:bodyPr/>
        <a:lstStyle/>
        <a:p>
          <a:endParaRPr lang="id-ID"/>
        </a:p>
      </dgm:t>
    </dgm:pt>
    <dgm:pt modelId="{14B43737-14B6-4331-A74F-C07D0B33FF3E}" type="pres">
      <dgm:prSet presAssocID="{299FBA42-B1F1-4CF3-9ECD-620141582516}" presName="desTx" presStyleLbl="alignAccFollowNode1" presStyleIdx="2" presStyleCnt="3">
        <dgm:presLayoutVars>
          <dgm:bulletEnabled val="1"/>
        </dgm:presLayoutVars>
      </dgm:prSet>
      <dgm:spPr/>
      <dgm:t>
        <a:bodyPr/>
        <a:lstStyle/>
        <a:p>
          <a:endParaRPr lang="id-ID"/>
        </a:p>
      </dgm:t>
    </dgm:pt>
  </dgm:ptLst>
  <dgm:cxnLst>
    <dgm:cxn modelId="{EE429C4F-1279-4FAD-AC56-1E93E11DD98F}" srcId="{F4C7D97C-D0E2-4015-A422-86A4CAB8A2F8}" destId="{299FBA42-B1F1-4CF3-9ECD-620141582516}" srcOrd="2" destOrd="0" parTransId="{090E9059-9707-40F1-BBB4-40D10F4BCF86}" sibTransId="{C04C2251-D792-4810-9FAF-5ECB31580DAE}"/>
    <dgm:cxn modelId="{D9FEC602-5623-4964-B76A-2626811D069E}" type="presOf" srcId="{DDF425FD-CB75-4487-97B6-6288F3BF2D0B}" destId="{55C84D74-4EC1-45C1-B6ED-A90BA184AA2C}" srcOrd="0" destOrd="0" presId="urn:microsoft.com/office/officeart/2005/8/layout/hList1"/>
    <dgm:cxn modelId="{F2984F33-4DB2-4176-A54F-5ECD10F557F5}" type="presOf" srcId="{A82F5AA5-B5A0-4A3B-A5D6-E474FCE54169}" destId="{14B43737-14B6-4331-A74F-C07D0B33FF3E}" srcOrd="0" destOrd="0" presId="urn:microsoft.com/office/officeart/2005/8/layout/hList1"/>
    <dgm:cxn modelId="{E20FA596-CC51-403C-B00D-10BBD7FFBC51}" type="presOf" srcId="{AA611791-4EA4-4AC6-8D68-AEAEAD4AC353}" destId="{DCBA6F16-4C1D-430A-B1B1-BF9EEEAA9E82}" srcOrd="0" destOrd="0" presId="urn:microsoft.com/office/officeart/2005/8/layout/hList1"/>
    <dgm:cxn modelId="{1CDA1BF4-B494-479D-9FE0-D93953D611F9}" type="presOf" srcId="{F4C7D97C-D0E2-4015-A422-86A4CAB8A2F8}" destId="{9680228F-A407-465E-969E-F1A35D3E8C5F}" srcOrd="0" destOrd="0" presId="urn:microsoft.com/office/officeart/2005/8/layout/hList1"/>
    <dgm:cxn modelId="{3BAF8679-D22B-4227-ABED-04A33F1486C2}" srcId="{299FBA42-B1F1-4CF3-9ECD-620141582516}" destId="{A82F5AA5-B5A0-4A3B-A5D6-E474FCE54169}" srcOrd="0" destOrd="0" parTransId="{269AE805-544A-4DC3-B2FD-7A7979E5E35E}" sibTransId="{5312618C-9751-4062-B95F-938042BFEE12}"/>
    <dgm:cxn modelId="{6B9CC111-871F-4142-B93E-D8D249568186}" srcId="{DDF425FD-CB75-4487-97B6-6288F3BF2D0B}" destId="{839CCEAB-6BA1-478D-8608-C1AC6898126C}" srcOrd="0" destOrd="0" parTransId="{26858236-7BA2-4263-9DDD-2AB8B1436EE3}" sibTransId="{970A514E-C419-4278-8A02-FD0DE7A3CA98}"/>
    <dgm:cxn modelId="{E078BA93-B40A-4C5B-8239-2EA35B474FE5}" srcId="{AA611791-4EA4-4AC6-8D68-AEAEAD4AC353}" destId="{681A78DE-5459-4864-9230-9045B76D9EC3}" srcOrd="0" destOrd="0" parTransId="{190DF2EB-8D50-42D4-8B9B-94DD3D503D66}" sibTransId="{AB455E3E-2CAD-4830-8B7C-069FCDEBB08F}"/>
    <dgm:cxn modelId="{E73142F5-0012-455C-BA61-E8C15D721F83}" type="presOf" srcId="{839CCEAB-6BA1-478D-8608-C1AC6898126C}" destId="{2BD736F5-19B3-41B2-8796-FFDBAB9A3023}" srcOrd="0" destOrd="0" presId="urn:microsoft.com/office/officeart/2005/8/layout/hList1"/>
    <dgm:cxn modelId="{C7FBBDEB-3036-47EF-AEE4-EDCCD6E0C1CA}" srcId="{F4C7D97C-D0E2-4015-A422-86A4CAB8A2F8}" destId="{DDF425FD-CB75-4487-97B6-6288F3BF2D0B}" srcOrd="0" destOrd="0" parTransId="{4B9C4191-5D89-4CFD-8C23-0A805F9A6365}" sibTransId="{DA2E2531-4514-4CF8-B585-6524F8ECFAA1}"/>
    <dgm:cxn modelId="{CE41CCB8-C00B-4C55-8DD2-D8D0C46C86DA}" srcId="{F4C7D97C-D0E2-4015-A422-86A4CAB8A2F8}" destId="{AA611791-4EA4-4AC6-8D68-AEAEAD4AC353}" srcOrd="1" destOrd="0" parTransId="{7BE76616-FC39-4AB2-9F75-15B38B44F0B5}" sibTransId="{9EEBA90E-B01C-48F8-BC1E-C18C87715D2A}"/>
    <dgm:cxn modelId="{E9EB4608-1D54-4078-845F-D623B398F05C}" type="presOf" srcId="{299FBA42-B1F1-4CF3-9ECD-620141582516}" destId="{0120C531-3FA6-4957-8066-565F8DAB3097}" srcOrd="0" destOrd="0" presId="urn:microsoft.com/office/officeart/2005/8/layout/hList1"/>
    <dgm:cxn modelId="{A1EEA7B9-06F4-4BC9-9F92-49421C060B62}" type="presOf" srcId="{681A78DE-5459-4864-9230-9045B76D9EC3}" destId="{4212A196-A4D1-4A4F-8034-579BDB7308C1}" srcOrd="0" destOrd="0" presId="urn:microsoft.com/office/officeart/2005/8/layout/hList1"/>
    <dgm:cxn modelId="{C500EE2D-B545-45B9-8EFD-2F8788B00BD7}" type="presParOf" srcId="{9680228F-A407-465E-969E-F1A35D3E8C5F}" destId="{FAA74A0C-4AE5-462F-9A55-4CD10E60C8D3}" srcOrd="0" destOrd="0" presId="urn:microsoft.com/office/officeart/2005/8/layout/hList1"/>
    <dgm:cxn modelId="{B2261601-F9A4-4082-878E-9FAE004701BA}" type="presParOf" srcId="{FAA74A0C-4AE5-462F-9A55-4CD10E60C8D3}" destId="{55C84D74-4EC1-45C1-B6ED-A90BA184AA2C}" srcOrd="0" destOrd="0" presId="urn:microsoft.com/office/officeart/2005/8/layout/hList1"/>
    <dgm:cxn modelId="{2B43B3C8-9FE7-4BBA-BD0B-ED947E45ED2D}" type="presParOf" srcId="{FAA74A0C-4AE5-462F-9A55-4CD10E60C8D3}" destId="{2BD736F5-19B3-41B2-8796-FFDBAB9A3023}" srcOrd="1" destOrd="0" presId="urn:microsoft.com/office/officeart/2005/8/layout/hList1"/>
    <dgm:cxn modelId="{98938A2E-E42C-46F8-88D9-8458752BB0D9}" type="presParOf" srcId="{9680228F-A407-465E-969E-F1A35D3E8C5F}" destId="{71F9FE49-FF05-4D43-9509-1DEFFE00387E}" srcOrd="1" destOrd="0" presId="urn:microsoft.com/office/officeart/2005/8/layout/hList1"/>
    <dgm:cxn modelId="{C63AD2EC-34E2-4709-AD7E-112AC8A9453B}" type="presParOf" srcId="{9680228F-A407-465E-969E-F1A35D3E8C5F}" destId="{2231E0E3-0DD8-4DC1-95F1-97E9520AADF5}" srcOrd="2" destOrd="0" presId="urn:microsoft.com/office/officeart/2005/8/layout/hList1"/>
    <dgm:cxn modelId="{E8B888B6-628E-445D-A609-2C3882111078}" type="presParOf" srcId="{2231E0E3-0DD8-4DC1-95F1-97E9520AADF5}" destId="{DCBA6F16-4C1D-430A-B1B1-BF9EEEAA9E82}" srcOrd="0" destOrd="0" presId="urn:microsoft.com/office/officeart/2005/8/layout/hList1"/>
    <dgm:cxn modelId="{93E05E6E-5A9E-41D8-87C1-FD999226441C}" type="presParOf" srcId="{2231E0E3-0DD8-4DC1-95F1-97E9520AADF5}" destId="{4212A196-A4D1-4A4F-8034-579BDB7308C1}" srcOrd="1" destOrd="0" presId="urn:microsoft.com/office/officeart/2005/8/layout/hList1"/>
    <dgm:cxn modelId="{26E14827-2692-4853-9C36-41E34A1B55D0}" type="presParOf" srcId="{9680228F-A407-465E-969E-F1A35D3E8C5F}" destId="{91C9562D-8828-4600-A781-E10B070151C3}" srcOrd="3" destOrd="0" presId="urn:microsoft.com/office/officeart/2005/8/layout/hList1"/>
    <dgm:cxn modelId="{E8ABE8C0-3293-4431-9D26-A5B7B14681EF}" type="presParOf" srcId="{9680228F-A407-465E-969E-F1A35D3E8C5F}" destId="{8B1ABD7A-F0E5-43DE-BCEB-0A6C12F6D4DE}" srcOrd="4" destOrd="0" presId="urn:microsoft.com/office/officeart/2005/8/layout/hList1"/>
    <dgm:cxn modelId="{CA913891-D48C-414E-B9EB-0F6EBA9DFEFB}" type="presParOf" srcId="{8B1ABD7A-F0E5-43DE-BCEB-0A6C12F6D4DE}" destId="{0120C531-3FA6-4957-8066-565F8DAB3097}" srcOrd="0" destOrd="0" presId="urn:microsoft.com/office/officeart/2005/8/layout/hList1"/>
    <dgm:cxn modelId="{A6D8A9BB-5D38-4E35-A0FB-6C867556DC37}" type="presParOf" srcId="{8B1ABD7A-F0E5-43DE-BCEB-0A6C12F6D4DE}" destId="{14B43737-14B6-4331-A74F-C07D0B33FF3E}" srcOrd="1" destOrd="0" presId="urn:microsoft.com/office/officeart/2005/8/layout/hList1"/>
  </dgm:cxnLst>
  <dgm:bg/>
  <dgm:whole/>
</dgm:dataModel>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F46ABE-FD23-4675-BF65-7E700504CCB5}" type="datetimeFigureOut">
              <a:rPr lang="id-ID" smtClean="0"/>
              <a:pPr/>
              <a:t>13/07/2022</a:t>
            </a:fld>
            <a:endParaRPr lang="id-ID"/>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A93C82-8D35-4D40-AA1E-E97FDF834CC4}" type="slidenum">
              <a:rPr lang="id-ID" smtClean="0"/>
              <a:pPr/>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id-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76B1708C-DBDA-42A9-883E-E39C6C54A11C}" type="datetimeFigureOut">
              <a:rPr lang="id-ID" smtClean="0"/>
              <a:pPr/>
              <a:t>13/07/2022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5EB21AD-030B-43AA-8989-DB2E74BB2B1B}" type="slidenum">
              <a:rPr lang="id-ID" smtClean="0"/>
              <a:pPr/>
              <a:t>‹#›</a:t>
            </a:fld>
            <a:endParaRPr lang="id-ID"/>
          </a:p>
        </p:txBody>
      </p:sp>
    </p:spTree>
    <p:extLst>
      <p:ext uri="{BB962C8B-B14F-4D97-AF65-F5344CB8AC3E}">
        <p14:creationId xmlns:p14="http://schemas.microsoft.com/office/powerpoint/2010/main" xmlns="" val="425393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76B1708C-DBDA-42A9-883E-E39C6C54A11C}" type="datetimeFigureOut">
              <a:rPr lang="id-ID" smtClean="0"/>
              <a:pPr/>
              <a:t>13/07/2022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5EB21AD-030B-43AA-8989-DB2E74BB2B1B}" type="slidenum">
              <a:rPr lang="id-ID" smtClean="0"/>
              <a:pPr/>
              <a:t>‹#›</a:t>
            </a:fld>
            <a:endParaRPr lang="id-ID"/>
          </a:p>
        </p:txBody>
      </p:sp>
    </p:spTree>
    <p:extLst>
      <p:ext uri="{BB962C8B-B14F-4D97-AF65-F5344CB8AC3E}">
        <p14:creationId xmlns:p14="http://schemas.microsoft.com/office/powerpoint/2010/main" xmlns="" val="363169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id-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B1708C-DBDA-42A9-883E-E39C6C54A11C}" type="datetimeFigureOut">
              <a:rPr lang="id-ID" smtClean="0"/>
              <a:pPr/>
              <a:t>13/07/2022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5EB21AD-030B-43AA-8989-DB2E74BB2B1B}" type="slidenum">
              <a:rPr lang="id-ID" smtClean="0"/>
              <a:pPr/>
              <a:t>‹#›</a:t>
            </a:fld>
            <a:endParaRPr lang="id-ID"/>
          </a:p>
        </p:txBody>
      </p:sp>
    </p:spTree>
    <p:extLst>
      <p:ext uri="{BB962C8B-B14F-4D97-AF65-F5344CB8AC3E}">
        <p14:creationId xmlns:p14="http://schemas.microsoft.com/office/powerpoint/2010/main" xmlns="" val="4205316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76B1708C-DBDA-42A9-883E-E39C6C54A11C}" type="datetimeFigureOut">
              <a:rPr lang="id-ID" smtClean="0"/>
              <a:pPr/>
              <a:t>13/07/2022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5EB21AD-030B-43AA-8989-DB2E74BB2B1B}" type="slidenum">
              <a:rPr lang="id-ID" smtClean="0"/>
              <a:pPr/>
              <a:t>‹#›</a:t>
            </a:fld>
            <a:endParaRPr lang="id-ID"/>
          </a:p>
        </p:txBody>
      </p:sp>
    </p:spTree>
    <p:extLst>
      <p:ext uri="{BB962C8B-B14F-4D97-AF65-F5344CB8AC3E}">
        <p14:creationId xmlns:p14="http://schemas.microsoft.com/office/powerpoint/2010/main" xmlns="" val="4038223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id-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76B1708C-DBDA-42A9-883E-E39C6C54A11C}" type="datetimeFigureOut">
              <a:rPr lang="id-ID" smtClean="0"/>
              <a:pPr/>
              <a:t>13/07/2022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55EB21AD-030B-43AA-8989-DB2E74BB2B1B}" type="slidenum">
              <a:rPr lang="id-ID" smtClean="0"/>
              <a:pPr/>
              <a:t>‹#›</a:t>
            </a:fld>
            <a:endParaRPr lang="id-ID"/>
          </a:p>
        </p:txBody>
      </p:sp>
    </p:spTree>
    <p:extLst>
      <p:ext uri="{BB962C8B-B14F-4D97-AF65-F5344CB8AC3E}">
        <p14:creationId xmlns:p14="http://schemas.microsoft.com/office/powerpoint/2010/main" xmlns="" val="1778115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76B1708C-DBDA-42A9-883E-E39C6C54A11C}" type="datetimeFigureOut">
              <a:rPr lang="id-ID" smtClean="0"/>
              <a:pPr/>
              <a:t>13/07/2022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55EB21AD-030B-43AA-8989-DB2E74BB2B1B}" type="slidenum">
              <a:rPr lang="id-ID" smtClean="0"/>
              <a:pPr/>
              <a:t>‹#›</a:t>
            </a:fld>
            <a:endParaRPr lang="id-ID"/>
          </a:p>
        </p:txBody>
      </p:sp>
    </p:spTree>
    <p:extLst>
      <p:ext uri="{BB962C8B-B14F-4D97-AF65-F5344CB8AC3E}">
        <p14:creationId xmlns:p14="http://schemas.microsoft.com/office/powerpoint/2010/main" xmlns="" val="92469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B1708C-DBDA-42A9-883E-E39C6C54A11C}" type="datetimeFigureOut">
              <a:rPr lang="id-ID" smtClean="0"/>
              <a:pPr/>
              <a:t>13/07/2022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55EB21AD-030B-43AA-8989-DB2E74BB2B1B}" type="slidenum">
              <a:rPr lang="id-ID" smtClean="0"/>
              <a:pPr/>
              <a:t>‹#›</a:t>
            </a:fld>
            <a:endParaRPr lang="id-ID"/>
          </a:p>
        </p:txBody>
      </p:sp>
    </p:spTree>
    <p:extLst>
      <p:ext uri="{BB962C8B-B14F-4D97-AF65-F5344CB8AC3E}">
        <p14:creationId xmlns:p14="http://schemas.microsoft.com/office/powerpoint/2010/main" xmlns="" val="443753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B1708C-DBDA-42A9-883E-E39C6C54A11C}" type="datetimeFigureOut">
              <a:rPr lang="id-ID" smtClean="0"/>
              <a:pPr/>
              <a:t>13/07/2022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5EB21AD-030B-43AA-8989-DB2E74BB2B1B}" type="slidenum">
              <a:rPr lang="id-ID" smtClean="0"/>
              <a:pPr/>
              <a:t>‹#›</a:t>
            </a:fld>
            <a:endParaRPr lang="id-ID"/>
          </a:p>
        </p:txBody>
      </p:sp>
    </p:spTree>
    <p:extLst>
      <p:ext uri="{BB962C8B-B14F-4D97-AF65-F5344CB8AC3E}">
        <p14:creationId xmlns:p14="http://schemas.microsoft.com/office/powerpoint/2010/main" xmlns="" val="2069151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B1708C-DBDA-42A9-883E-E39C6C54A11C}" type="datetimeFigureOut">
              <a:rPr lang="id-ID" smtClean="0"/>
              <a:pPr/>
              <a:t>13/07/2022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5EB21AD-030B-43AA-8989-DB2E74BB2B1B}" type="slidenum">
              <a:rPr lang="id-ID" smtClean="0"/>
              <a:pPr/>
              <a:t>‹#›</a:t>
            </a:fld>
            <a:endParaRPr lang="id-ID"/>
          </a:p>
        </p:txBody>
      </p:sp>
    </p:spTree>
    <p:extLst>
      <p:ext uri="{BB962C8B-B14F-4D97-AF65-F5344CB8AC3E}">
        <p14:creationId xmlns:p14="http://schemas.microsoft.com/office/powerpoint/2010/main" xmlns="" val="1547139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76B1708C-DBDA-42A9-883E-E39C6C54A11C}" type="datetimeFigureOut">
              <a:rPr lang="id-ID" smtClean="0"/>
              <a:pPr/>
              <a:t>13/07/2022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5EB21AD-030B-43AA-8989-DB2E74BB2B1B}" type="slidenum">
              <a:rPr lang="id-ID" smtClean="0"/>
              <a:pPr/>
              <a:t>‹#›</a:t>
            </a:fld>
            <a:endParaRPr lang="id-ID"/>
          </a:p>
        </p:txBody>
      </p:sp>
    </p:spTree>
    <p:extLst>
      <p:ext uri="{BB962C8B-B14F-4D97-AF65-F5344CB8AC3E}">
        <p14:creationId xmlns:p14="http://schemas.microsoft.com/office/powerpoint/2010/main" xmlns="" val="3505736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76B1708C-DBDA-42A9-883E-E39C6C54A11C}" type="datetimeFigureOut">
              <a:rPr lang="id-ID" smtClean="0"/>
              <a:pPr/>
              <a:t>13/07/2022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5EB21AD-030B-43AA-8989-DB2E74BB2B1B}" type="slidenum">
              <a:rPr lang="id-ID" smtClean="0"/>
              <a:pPr/>
              <a:t>‹#›</a:t>
            </a:fld>
            <a:endParaRPr lang="id-ID"/>
          </a:p>
        </p:txBody>
      </p:sp>
    </p:spTree>
    <p:extLst>
      <p:ext uri="{BB962C8B-B14F-4D97-AF65-F5344CB8AC3E}">
        <p14:creationId xmlns:p14="http://schemas.microsoft.com/office/powerpoint/2010/main" xmlns="" val="2244316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B1708C-DBDA-42A9-883E-E39C6C54A11C}" type="datetimeFigureOut">
              <a:rPr lang="id-ID" smtClean="0"/>
              <a:pPr/>
              <a:t>13/07/2022</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EB21AD-030B-43AA-8989-DB2E74BB2B1B}" type="slidenum">
              <a:rPr lang="id-ID" smtClean="0"/>
              <a:pPr/>
              <a:t>‹#›</a:t>
            </a:fld>
            <a:endParaRPr lang="id-ID"/>
          </a:p>
        </p:txBody>
      </p:sp>
    </p:spTree>
    <p:extLst>
      <p:ext uri="{BB962C8B-B14F-4D97-AF65-F5344CB8AC3E}">
        <p14:creationId xmlns:p14="http://schemas.microsoft.com/office/powerpoint/2010/main" xmlns="" val="26527821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3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88642" y="914400"/>
            <a:ext cx="10354614" cy="5680364"/>
          </a:xfrm>
        </p:spPr>
        <p:txBody>
          <a:bodyPr>
            <a:normAutofit fontScale="90000"/>
          </a:bodyPr>
          <a:lstStyle/>
          <a:p>
            <a:r>
              <a:rPr lang="en-US" sz="2700" dirty="0" smtClean="0">
                <a:latin typeface="Arial Rounded MT Bold" panose="020F0704030504030204" pitchFamily="34" charset="0"/>
                <a:cs typeface="Arial" panose="020B0604020202020204" pitchFamily="34" charset="0"/>
              </a:rPr>
              <a:t/>
            </a:r>
            <a:br>
              <a:rPr lang="en-US" sz="2700" dirty="0" smtClean="0">
                <a:latin typeface="Arial Rounded MT Bold" panose="020F0704030504030204" pitchFamily="34" charset="0"/>
                <a:cs typeface="Arial" panose="020B0604020202020204" pitchFamily="34" charset="0"/>
              </a:rPr>
            </a:br>
            <a:r>
              <a:rPr lang="id-ID" sz="2700" dirty="0" smtClean="0">
                <a:latin typeface="Arial Rounded MT Bold" panose="020F0704030504030204" pitchFamily="34" charset="0"/>
                <a:cs typeface="Arial" panose="020B0604020202020204" pitchFamily="34" charset="0"/>
              </a:rPr>
              <a:t/>
            </a:r>
            <a:br>
              <a:rPr lang="id-ID" sz="2700" dirty="0" smtClean="0">
                <a:latin typeface="Arial Rounded MT Bold" panose="020F0704030504030204" pitchFamily="34" charset="0"/>
                <a:cs typeface="Arial" panose="020B0604020202020204" pitchFamily="34" charset="0"/>
              </a:rPr>
            </a:br>
            <a:r>
              <a:rPr lang="id-ID" sz="2700" dirty="0" smtClean="0">
                <a:latin typeface="Arial Rounded MT Bold" panose="020F0704030504030204" pitchFamily="34" charset="0"/>
                <a:cs typeface="Arial" panose="020B0604020202020204" pitchFamily="34" charset="0"/>
              </a:rPr>
              <a:t/>
            </a:r>
            <a:br>
              <a:rPr lang="id-ID" sz="2700" dirty="0" smtClean="0">
                <a:latin typeface="Arial Rounded MT Bold" panose="020F0704030504030204" pitchFamily="34" charset="0"/>
                <a:cs typeface="Arial" panose="020B0604020202020204" pitchFamily="34" charset="0"/>
              </a:rPr>
            </a:br>
            <a:r>
              <a:rPr lang="id-ID" sz="2700" dirty="0" smtClean="0">
                <a:latin typeface="Arial Rounded MT Bold" panose="020F0704030504030204" pitchFamily="34" charset="0"/>
                <a:cs typeface="Arial" panose="020B0604020202020204" pitchFamily="34" charset="0"/>
              </a:rPr>
              <a:t/>
            </a:r>
            <a:br>
              <a:rPr lang="id-ID" sz="2700" dirty="0" smtClean="0">
                <a:latin typeface="Arial Rounded MT Bold" panose="020F0704030504030204" pitchFamily="34" charset="0"/>
                <a:cs typeface="Arial" panose="020B0604020202020204" pitchFamily="34" charset="0"/>
              </a:rPr>
            </a:br>
            <a:r>
              <a:rPr lang="id-ID" sz="2800" b="1" dirty="0" smtClean="0"/>
              <a:t>ANALISIS KEPUASAN MASYARAKAT TERHADAP PELAYANAN PUBLIK BERDASARKAN INDEKS KEPUASAN MASYARAKAT DI KANTOR WALI NAGARI SIMPANG KAPUAK, KECAMATAN MUNGKA, KABUPATEN LIMA PULUH KOTA TAHUN 2021</a:t>
            </a:r>
            <a:r>
              <a:rPr lang="en-US" sz="2700" dirty="0" smtClean="0">
                <a:latin typeface="Arial Rounded MT Bold" panose="020F0704030504030204" pitchFamily="34" charset="0"/>
                <a:cs typeface="Arial" panose="020B0604020202020204" pitchFamily="34" charset="0"/>
              </a:rPr>
              <a:t/>
            </a:r>
            <a:br>
              <a:rPr lang="en-US" sz="2700" dirty="0" smtClean="0">
                <a:latin typeface="Arial Rounded MT Bold" panose="020F0704030504030204" pitchFamily="34" charset="0"/>
                <a:cs typeface="Arial" panose="020B0604020202020204" pitchFamily="34" charset="0"/>
              </a:rPr>
            </a:br>
            <a:r>
              <a:rPr lang="en-US" sz="2700" dirty="0">
                <a:latin typeface="Arial Rounded MT Bold" panose="020F0704030504030204" pitchFamily="34" charset="0"/>
                <a:cs typeface="Arial" panose="020B0604020202020204" pitchFamily="34" charset="0"/>
              </a:rPr>
              <a:t/>
            </a:r>
            <a:br>
              <a:rPr lang="en-US" sz="2700" dirty="0">
                <a:latin typeface="Arial Rounded MT Bold" panose="020F0704030504030204" pitchFamily="34" charset="0"/>
                <a:cs typeface="Arial" panose="020B0604020202020204" pitchFamily="34" charset="0"/>
              </a:rPr>
            </a:br>
            <a:r>
              <a:rPr lang="en-US" sz="2700" dirty="0" smtClean="0">
                <a:latin typeface="Arial Rounded MT Bold" panose="020F0704030504030204" pitchFamily="34" charset="0"/>
                <a:cs typeface="Arial" panose="020B0604020202020204" pitchFamily="34" charset="0"/>
              </a:rPr>
              <a:t/>
            </a:r>
            <a:br>
              <a:rPr lang="en-US" sz="2700" dirty="0" smtClean="0">
                <a:latin typeface="Arial Rounded MT Bold" panose="020F0704030504030204" pitchFamily="34" charset="0"/>
                <a:cs typeface="Arial" panose="020B0604020202020204" pitchFamily="34" charset="0"/>
              </a:rPr>
            </a:br>
            <a:r>
              <a:rPr lang="en-US" sz="2700" dirty="0" smtClean="0">
                <a:latin typeface="Arial Rounded MT Bold" panose="020F0704030504030204" pitchFamily="34" charset="0"/>
                <a:cs typeface="Arial" panose="020B0604020202020204" pitchFamily="34" charset="0"/>
              </a:rPr>
              <a:t>S</a:t>
            </a:r>
            <a:r>
              <a:rPr lang="id-ID" sz="2700" dirty="0" smtClean="0">
                <a:latin typeface="Arial Rounded MT Bold" panose="020F0704030504030204" pitchFamily="34" charset="0"/>
                <a:cs typeface="Arial" panose="020B0604020202020204" pitchFamily="34" charset="0"/>
              </a:rPr>
              <a:t>IDANG MUNAQASYAH</a:t>
            </a:r>
            <a:r>
              <a:rPr lang="en-US" sz="2700" dirty="0" smtClean="0">
                <a:latin typeface="Arial Rounded MT Bold" panose="020F0704030504030204" pitchFamily="34" charset="0"/>
                <a:cs typeface="Arial" panose="020B0604020202020204" pitchFamily="34" charset="0"/>
              </a:rPr>
              <a:t/>
            </a:r>
            <a:br>
              <a:rPr lang="en-US" sz="2700" dirty="0" smtClean="0">
                <a:latin typeface="Arial Rounded MT Bold" panose="020F0704030504030204" pitchFamily="34" charset="0"/>
                <a:cs typeface="Arial" panose="020B0604020202020204" pitchFamily="34" charset="0"/>
              </a:rPr>
            </a:br>
            <a:r>
              <a:rPr lang="en-US" sz="2700" dirty="0" smtClean="0">
                <a:latin typeface="Arial Rounded MT Bold" panose="020F0704030504030204" pitchFamily="34" charset="0"/>
                <a:cs typeface="Arial" panose="020B0604020202020204" pitchFamily="34" charset="0"/>
              </a:rPr>
              <a:t/>
            </a:r>
            <a:br>
              <a:rPr lang="en-US" sz="2700" dirty="0" smtClean="0">
                <a:latin typeface="Arial Rounded MT Bold" panose="020F0704030504030204" pitchFamily="34" charset="0"/>
                <a:cs typeface="Arial" panose="020B0604020202020204" pitchFamily="34" charset="0"/>
              </a:rPr>
            </a:br>
            <a:r>
              <a:rPr lang="en-US" sz="2700" dirty="0">
                <a:latin typeface="Arial Rounded MT Bold" panose="020F0704030504030204" pitchFamily="34" charset="0"/>
                <a:cs typeface="Arial" panose="020B0604020202020204" pitchFamily="34" charset="0"/>
              </a:rPr>
              <a:t/>
            </a:r>
            <a:br>
              <a:rPr lang="en-US" sz="2700" dirty="0">
                <a:latin typeface="Arial Rounded MT Bold" panose="020F0704030504030204" pitchFamily="34" charset="0"/>
                <a:cs typeface="Arial" panose="020B0604020202020204" pitchFamily="34" charset="0"/>
              </a:rPr>
            </a:br>
            <a:r>
              <a:rPr lang="en-US" sz="2700" dirty="0">
                <a:latin typeface="Arial Rounded MT Bold" panose="020F0704030504030204" pitchFamily="34" charset="0"/>
                <a:cs typeface="Arial" panose="020B0604020202020204" pitchFamily="34" charset="0"/>
              </a:rPr>
              <a:t/>
            </a:r>
            <a:br>
              <a:rPr lang="en-US" sz="2700" dirty="0">
                <a:latin typeface="Arial Rounded MT Bold" panose="020F0704030504030204" pitchFamily="34" charset="0"/>
                <a:cs typeface="Arial" panose="020B0604020202020204" pitchFamily="34" charset="0"/>
              </a:rPr>
            </a:br>
            <a:r>
              <a:rPr lang="id-ID" sz="2700" u="sng" dirty="0" smtClean="0">
                <a:latin typeface="Arial Rounded MT Bold" panose="020F0704030504030204" pitchFamily="34" charset="0"/>
                <a:cs typeface="Arial" panose="020B0604020202020204" pitchFamily="34" charset="0"/>
              </a:rPr>
              <a:t>LAURA ANNISA FITRI</a:t>
            </a:r>
            <a:r>
              <a:rPr lang="en-US" sz="2700" dirty="0" smtClean="0">
                <a:latin typeface="Arial Rounded MT Bold" panose="020F0704030504030204" pitchFamily="34" charset="0"/>
                <a:cs typeface="Arial" panose="020B0604020202020204" pitchFamily="34" charset="0"/>
              </a:rPr>
              <a:t/>
            </a:r>
            <a:br>
              <a:rPr lang="en-US" sz="2700" dirty="0" smtClean="0">
                <a:latin typeface="Arial Rounded MT Bold" panose="020F0704030504030204" pitchFamily="34" charset="0"/>
                <a:cs typeface="Arial" panose="020B0604020202020204" pitchFamily="34" charset="0"/>
              </a:rPr>
            </a:br>
            <a:r>
              <a:rPr lang="en-US" sz="2700" dirty="0" smtClean="0">
                <a:latin typeface="Arial Rounded MT Bold" panose="020F0704030504030204" pitchFamily="34" charset="0"/>
                <a:cs typeface="Arial" panose="020B0604020202020204" pitchFamily="34" charset="0"/>
              </a:rPr>
              <a:t>NIM: 1</a:t>
            </a:r>
            <a:r>
              <a:rPr lang="id-ID" sz="2700" dirty="0" smtClean="0">
                <a:latin typeface="Arial Rounded MT Bold" panose="020F0704030504030204" pitchFamily="34" charset="0"/>
                <a:cs typeface="Arial" panose="020B0604020202020204" pitchFamily="34" charset="0"/>
              </a:rPr>
              <a:t>830307010</a:t>
            </a:r>
            <a:r>
              <a:rPr lang="en-US" sz="2700" dirty="0" smtClean="0">
                <a:latin typeface="Arial Rounded MT Bold" panose="020F0704030504030204" pitchFamily="34" charset="0"/>
                <a:cs typeface="Arial" panose="020B0604020202020204" pitchFamily="34" charset="0"/>
              </a:rPr>
              <a:t/>
            </a:r>
            <a:br>
              <a:rPr lang="en-US" sz="2700" dirty="0" smtClean="0">
                <a:latin typeface="Arial Rounded MT Bold" panose="020F070403050403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
            </a:r>
            <a:br>
              <a:rPr lang="en-US" sz="2000" dirty="0">
                <a:latin typeface="Arial" panose="020B0604020202020204" pitchFamily="34" charset="0"/>
                <a:cs typeface="Arial" panose="020B0604020202020204" pitchFamily="34" charset="0"/>
              </a:rPr>
            </a:br>
            <a:r>
              <a:rPr lang="en-US" sz="2000" dirty="0" smtClean="0">
                <a:latin typeface="Arial" panose="020B0604020202020204" pitchFamily="34" charset="0"/>
                <a:cs typeface="Arial" panose="020B0604020202020204" pitchFamily="34" charset="0"/>
              </a:rPr>
              <a:t/>
            </a:r>
            <a:br>
              <a:rPr lang="en-US" sz="2000" dirty="0" smtClean="0">
                <a:latin typeface="Arial" panose="020B0604020202020204" pitchFamily="34" charset="0"/>
                <a:cs typeface="Arial" panose="020B0604020202020204" pitchFamily="34" charset="0"/>
              </a:rPr>
            </a:br>
            <a:endParaRPr lang="id-ID"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0509525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41668"/>
            <a:ext cx="10515600" cy="828150"/>
          </a:xfrm>
        </p:spPr>
        <p:txBody>
          <a:bodyPr>
            <a:normAutofit/>
          </a:bodyPr>
          <a:lstStyle/>
          <a:p>
            <a:pPr algn="ctr"/>
            <a:r>
              <a:rPr lang="id-ID" sz="2400" b="1" dirty="0" smtClean="0">
                <a:solidFill>
                  <a:srgbClr val="7030A0"/>
                </a:solidFill>
                <a:latin typeface="Arial" panose="020B0604020202020204" pitchFamily="34" charset="0"/>
                <a:cs typeface="Arial" panose="020B0604020202020204" pitchFamily="34" charset="0"/>
              </a:rPr>
              <a:t>BAB 1 </a:t>
            </a:r>
            <a:br>
              <a:rPr lang="id-ID" sz="2400" b="1" dirty="0" smtClean="0">
                <a:solidFill>
                  <a:srgbClr val="7030A0"/>
                </a:solidFill>
                <a:latin typeface="Arial" panose="020B0604020202020204" pitchFamily="34" charset="0"/>
                <a:cs typeface="Arial" panose="020B0604020202020204" pitchFamily="34" charset="0"/>
              </a:rPr>
            </a:br>
            <a:r>
              <a:rPr lang="id-ID" sz="2400" b="1" dirty="0" smtClean="0">
                <a:solidFill>
                  <a:srgbClr val="7030A0"/>
                </a:solidFill>
                <a:latin typeface="Arial" panose="020B0604020202020204" pitchFamily="34" charset="0"/>
                <a:cs typeface="Arial" panose="020B0604020202020204" pitchFamily="34" charset="0"/>
              </a:rPr>
              <a:t>PENDAHULUAN</a:t>
            </a:r>
            <a:endParaRPr lang="id-ID" sz="24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38200" y="1300766"/>
            <a:ext cx="10515600" cy="5557234"/>
          </a:xfrm>
        </p:spPr>
        <p:txBody>
          <a:bodyPr>
            <a:normAutofit fontScale="70000" lnSpcReduction="20000"/>
          </a:bodyPr>
          <a:lstStyle/>
          <a:p>
            <a:pPr marL="514350" indent="-514350" algn="just">
              <a:buNone/>
            </a:pPr>
            <a:r>
              <a:rPr lang="id-ID" b="1" dirty="0" smtClean="0">
                <a:solidFill>
                  <a:srgbClr val="7030A0"/>
                </a:solidFill>
                <a:latin typeface="Bookman Old Style" pitchFamily="18" charset="0"/>
                <a:cs typeface="Arial" panose="020B0604020202020204" pitchFamily="34" charset="0"/>
              </a:rPr>
              <a:t>Latar Belakang	</a:t>
            </a:r>
          </a:p>
          <a:p>
            <a:pPr marL="0" indent="0" algn="just">
              <a:lnSpc>
                <a:spcPct val="120000"/>
              </a:lnSpc>
              <a:buNone/>
            </a:pPr>
            <a:r>
              <a:rPr lang="id-ID" sz="3200" dirty="0" smtClean="0">
                <a:latin typeface="Bookman Old Style" pitchFamily="18" charset="0"/>
              </a:rPr>
              <a:t>	</a:t>
            </a:r>
            <a:r>
              <a:rPr lang="en-US" sz="3200" dirty="0" err="1" smtClean="0">
                <a:latin typeface="Bookman Old Style" pitchFamily="18" charset="0"/>
              </a:rPr>
              <a:t>Nagari</a:t>
            </a:r>
            <a:r>
              <a:rPr lang="en-US" sz="3200" dirty="0" smtClean="0">
                <a:latin typeface="Bookman Old Style" pitchFamily="18" charset="0"/>
              </a:rPr>
              <a:t> </a:t>
            </a:r>
            <a:r>
              <a:rPr lang="en-US" sz="3200" dirty="0" err="1" smtClean="0">
                <a:latin typeface="Bookman Old Style" pitchFamily="18" charset="0"/>
              </a:rPr>
              <a:t>Simpang</a:t>
            </a:r>
            <a:r>
              <a:rPr lang="en-US" sz="3200" dirty="0" smtClean="0">
                <a:latin typeface="Bookman Old Style" pitchFamily="18" charset="0"/>
              </a:rPr>
              <a:t> </a:t>
            </a:r>
            <a:r>
              <a:rPr lang="en-US" sz="3200" dirty="0" err="1" smtClean="0">
                <a:latin typeface="Bookman Old Style" pitchFamily="18" charset="0"/>
              </a:rPr>
              <a:t>Kapuak</a:t>
            </a:r>
            <a:r>
              <a:rPr lang="en-US" sz="3200" dirty="0" smtClean="0">
                <a:latin typeface="Bookman Old Style" pitchFamily="18" charset="0"/>
              </a:rPr>
              <a:t> </a:t>
            </a:r>
            <a:r>
              <a:rPr lang="en-US" sz="3200" dirty="0" err="1" smtClean="0">
                <a:latin typeface="Bookman Old Style" pitchFamily="18" charset="0"/>
              </a:rPr>
              <a:t>merupakan</a:t>
            </a:r>
            <a:r>
              <a:rPr lang="en-US" sz="3200" dirty="0" smtClean="0">
                <a:latin typeface="Bookman Old Style" pitchFamily="18" charset="0"/>
              </a:rPr>
              <a:t> </a:t>
            </a:r>
            <a:r>
              <a:rPr lang="en-US" sz="3200" dirty="0" err="1" smtClean="0">
                <a:latin typeface="Bookman Old Style" pitchFamily="18" charset="0"/>
              </a:rPr>
              <a:t>salah</a:t>
            </a:r>
            <a:r>
              <a:rPr lang="en-US" sz="3200" dirty="0" smtClean="0">
                <a:latin typeface="Bookman Old Style" pitchFamily="18" charset="0"/>
              </a:rPr>
              <a:t> </a:t>
            </a:r>
            <a:r>
              <a:rPr lang="en-US" sz="3200" dirty="0" err="1" smtClean="0">
                <a:latin typeface="Bookman Old Style" pitchFamily="18" charset="0"/>
              </a:rPr>
              <a:t>satu</a:t>
            </a:r>
            <a:r>
              <a:rPr lang="en-US" sz="3200" dirty="0" smtClean="0">
                <a:latin typeface="Bookman Old Style" pitchFamily="18" charset="0"/>
              </a:rPr>
              <a:t> </a:t>
            </a:r>
            <a:r>
              <a:rPr lang="en-US" sz="3200" dirty="0" err="1" smtClean="0">
                <a:latin typeface="Bookman Old Style" pitchFamily="18" charset="0"/>
              </a:rPr>
              <a:t>nagari</a:t>
            </a:r>
            <a:r>
              <a:rPr lang="en-US" sz="3200" dirty="0" smtClean="0">
                <a:latin typeface="Bookman Old Style" pitchFamily="18" charset="0"/>
              </a:rPr>
              <a:t> yang </a:t>
            </a:r>
            <a:r>
              <a:rPr lang="en-US" sz="3200" dirty="0" err="1" smtClean="0">
                <a:latin typeface="Bookman Old Style" pitchFamily="18" charset="0"/>
              </a:rPr>
              <a:t>berada</a:t>
            </a:r>
            <a:r>
              <a:rPr lang="en-US" sz="3200" dirty="0" smtClean="0">
                <a:latin typeface="Bookman Old Style" pitchFamily="18" charset="0"/>
              </a:rPr>
              <a:t> </a:t>
            </a:r>
            <a:r>
              <a:rPr lang="en-US" sz="3200" dirty="0" err="1" smtClean="0">
                <a:latin typeface="Bookman Old Style" pitchFamily="18" charset="0"/>
              </a:rPr>
              <a:t>di</a:t>
            </a:r>
            <a:r>
              <a:rPr lang="en-US" sz="3200" dirty="0" smtClean="0">
                <a:latin typeface="Bookman Old Style" pitchFamily="18" charset="0"/>
              </a:rPr>
              <a:t> </a:t>
            </a:r>
            <a:r>
              <a:rPr lang="en-US" sz="3200" dirty="0" err="1" smtClean="0">
                <a:latin typeface="Bookman Old Style" pitchFamily="18" charset="0"/>
              </a:rPr>
              <a:t>Kecamatan</a:t>
            </a:r>
            <a:r>
              <a:rPr lang="en-US" sz="3200" dirty="0" smtClean="0">
                <a:latin typeface="Bookman Old Style" pitchFamily="18" charset="0"/>
              </a:rPr>
              <a:t> </a:t>
            </a:r>
            <a:r>
              <a:rPr lang="en-US" sz="3200" dirty="0" err="1" smtClean="0">
                <a:latin typeface="Bookman Old Style" pitchFamily="18" charset="0"/>
              </a:rPr>
              <a:t>Mungka</a:t>
            </a:r>
            <a:r>
              <a:rPr lang="en-US" sz="3200" dirty="0" smtClean="0">
                <a:latin typeface="Bookman Old Style" pitchFamily="18" charset="0"/>
              </a:rPr>
              <a:t> </a:t>
            </a:r>
            <a:r>
              <a:rPr lang="en-US" sz="3200" dirty="0" err="1" smtClean="0">
                <a:latin typeface="Bookman Old Style" pitchFamily="18" charset="0"/>
              </a:rPr>
              <a:t>Kabupaten</a:t>
            </a:r>
            <a:r>
              <a:rPr lang="en-US" sz="3200" dirty="0" smtClean="0">
                <a:latin typeface="Bookman Old Style" pitchFamily="18" charset="0"/>
              </a:rPr>
              <a:t> Lima </a:t>
            </a:r>
            <a:r>
              <a:rPr lang="en-US" sz="3200" dirty="0" err="1" smtClean="0">
                <a:latin typeface="Bookman Old Style" pitchFamily="18" charset="0"/>
              </a:rPr>
              <a:t>Puluh</a:t>
            </a:r>
            <a:r>
              <a:rPr lang="en-US" sz="3200" dirty="0" smtClean="0">
                <a:latin typeface="Bookman Old Style" pitchFamily="18" charset="0"/>
              </a:rPr>
              <a:t> Kota</a:t>
            </a:r>
            <a:r>
              <a:rPr lang="id-ID" sz="3200" dirty="0" smtClean="0">
                <a:latin typeface="Bookman Old Style" pitchFamily="18" charset="0"/>
              </a:rPr>
              <a:t> </a:t>
            </a:r>
            <a:r>
              <a:rPr lang="en-US" sz="3200" dirty="0" err="1" smtClean="0">
                <a:latin typeface="Bookman Old Style" pitchFamily="18" charset="0"/>
              </a:rPr>
              <a:t>terdiri</a:t>
            </a:r>
            <a:r>
              <a:rPr lang="en-US" sz="3200" dirty="0" smtClean="0">
                <a:latin typeface="Bookman Old Style" pitchFamily="18" charset="0"/>
              </a:rPr>
              <a:t> </a:t>
            </a:r>
            <a:r>
              <a:rPr lang="en-US" sz="3200" dirty="0" err="1" smtClean="0">
                <a:latin typeface="Bookman Old Style" pitchFamily="18" charset="0"/>
              </a:rPr>
              <a:t>dari</a:t>
            </a:r>
            <a:r>
              <a:rPr lang="en-US" sz="3200" dirty="0" smtClean="0">
                <a:latin typeface="Bookman Old Style" pitchFamily="18" charset="0"/>
              </a:rPr>
              <a:t> </a:t>
            </a:r>
            <a:r>
              <a:rPr lang="en-US" sz="3200" dirty="0" err="1" smtClean="0">
                <a:latin typeface="Bookman Old Style" pitchFamily="18" charset="0"/>
              </a:rPr>
              <a:t>delapan</a:t>
            </a:r>
            <a:r>
              <a:rPr lang="en-US" sz="3200" dirty="0" smtClean="0">
                <a:latin typeface="Bookman Old Style" pitchFamily="18" charset="0"/>
              </a:rPr>
              <a:t> </a:t>
            </a:r>
            <a:r>
              <a:rPr lang="en-US" sz="3200" dirty="0" err="1" smtClean="0">
                <a:latin typeface="Bookman Old Style" pitchFamily="18" charset="0"/>
              </a:rPr>
              <a:t>jorong</a:t>
            </a:r>
            <a:r>
              <a:rPr lang="id-ID" sz="3200" dirty="0" smtClean="0">
                <a:latin typeface="Bookman Old Style" pitchFamily="18" charset="0"/>
              </a:rPr>
              <a:t>.</a:t>
            </a:r>
          </a:p>
          <a:p>
            <a:pPr marL="0" indent="0" algn="just">
              <a:lnSpc>
                <a:spcPct val="120000"/>
              </a:lnSpc>
              <a:buNone/>
            </a:pPr>
            <a:r>
              <a:rPr lang="id-ID" sz="3200" dirty="0" smtClean="0">
                <a:latin typeface="Bookman Old Style" pitchFamily="18" charset="0"/>
              </a:rPr>
              <a:t>	</a:t>
            </a:r>
            <a:r>
              <a:rPr lang="en-US" sz="3200" dirty="0" err="1" smtClean="0">
                <a:latin typeface="Bookman Old Style" pitchFamily="18" charset="0"/>
              </a:rPr>
              <a:t>Berdasarkan</a:t>
            </a:r>
            <a:r>
              <a:rPr lang="en-US" sz="3200" dirty="0" smtClean="0">
                <a:latin typeface="Bookman Old Style" pitchFamily="18" charset="0"/>
              </a:rPr>
              <a:t> </a:t>
            </a:r>
            <a:r>
              <a:rPr lang="en-US" sz="3200" dirty="0" err="1" smtClean="0">
                <a:latin typeface="Bookman Old Style" pitchFamily="18" charset="0"/>
              </a:rPr>
              <a:t>sensus</a:t>
            </a:r>
            <a:r>
              <a:rPr lang="en-US" sz="3200" dirty="0" smtClean="0">
                <a:latin typeface="Bookman Old Style" pitchFamily="18" charset="0"/>
              </a:rPr>
              <a:t> </a:t>
            </a:r>
            <a:r>
              <a:rPr lang="en-US" sz="3200" dirty="0" err="1" smtClean="0">
                <a:latin typeface="Bookman Old Style" pitchFamily="18" charset="0"/>
              </a:rPr>
              <a:t>penduduk</a:t>
            </a:r>
            <a:r>
              <a:rPr lang="en-US" sz="3200" dirty="0" smtClean="0">
                <a:latin typeface="Bookman Old Style" pitchFamily="18" charset="0"/>
              </a:rPr>
              <a:t> yang </a:t>
            </a:r>
            <a:r>
              <a:rPr lang="en-US" sz="3200" dirty="0" err="1" smtClean="0">
                <a:latin typeface="Bookman Old Style" pitchFamily="18" charset="0"/>
              </a:rPr>
              <a:t>dilakukan</a:t>
            </a:r>
            <a:r>
              <a:rPr lang="en-US" sz="3200" dirty="0" smtClean="0">
                <a:latin typeface="Bookman Old Style" pitchFamily="18" charset="0"/>
              </a:rPr>
              <a:t> </a:t>
            </a:r>
            <a:r>
              <a:rPr lang="en-US" sz="3200" dirty="0" err="1" smtClean="0">
                <a:latin typeface="Bookman Old Style" pitchFamily="18" charset="0"/>
              </a:rPr>
              <a:t>oleh</a:t>
            </a:r>
            <a:r>
              <a:rPr lang="en-US" sz="3200" dirty="0" smtClean="0">
                <a:latin typeface="Bookman Old Style" pitchFamily="18" charset="0"/>
              </a:rPr>
              <a:t> </a:t>
            </a:r>
            <a:r>
              <a:rPr lang="en-US" sz="3200" dirty="0" err="1" smtClean="0">
                <a:latin typeface="Bookman Old Style" pitchFamily="18" charset="0"/>
              </a:rPr>
              <a:t>nagari</a:t>
            </a:r>
            <a:r>
              <a:rPr lang="en-US" sz="3200" dirty="0" smtClean="0">
                <a:latin typeface="Bookman Old Style" pitchFamily="18" charset="0"/>
              </a:rPr>
              <a:t> </a:t>
            </a:r>
            <a:r>
              <a:rPr lang="en-US" sz="3200" dirty="0" err="1" smtClean="0">
                <a:latin typeface="Bookman Old Style" pitchFamily="18" charset="0"/>
              </a:rPr>
              <a:t>pada</a:t>
            </a:r>
            <a:r>
              <a:rPr lang="en-US" sz="3200" dirty="0" smtClean="0">
                <a:latin typeface="Bookman Old Style" pitchFamily="18" charset="0"/>
              </a:rPr>
              <a:t> </a:t>
            </a:r>
            <a:r>
              <a:rPr lang="en-US" sz="3200" dirty="0" err="1" smtClean="0">
                <a:latin typeface="Bookman Old Style" pitchFamily="18" charset="0"/>
              </a:rPr>
              <a:t>tahun</a:t>
            </a:r>
            <a:r>
              <a:rPr lang="en-US" sz="3200" dirty="0" smtClean="0">
                <a:latin typeface="Bookman Old Style" pitchFamily="18" charset="0"/>
              </a:rPr>
              <a:t> 202</a:t>
            </a:r>
            <a:r>
              <a:rPr lang="id-ID" sz="3200" dirty="0" smtClean="0">
                <a:latin typeface="Bookman Old Style" pitchFamily="18" charset="0"/>
              </a:rPr>
              <a:t>1</a:t>
            </a:r>
            <a:r>
              <a:rPr lang="en-US" sz="3200" dirty="0" smtClean="0">
                <a:latin typeface="Bookman Old Style" pitchFamily="18" charset="0"/>
              </a:rPr>
              <a:t> </a:t>
            </a:r>
            <a:r>
              <a:rPr lang="en-US" sz="3200" dirty="0" err="1" smtClean="0">
                <a:latin typeface="Bookman Old Style" pitchFamily="18" charset="0"/>
              </a:rPr>
              <a:t>menyatakan</a:t>
            </a:r>
            <a:r>
              <a:rPr lang="en-US" sz="3200" dirty="0" smtClean="0">
                <a:latin typeface="Bookman Old Style" pitchFamily="18" charset="0"/>
              </a:rPr>
              <a:t> </a:t>
            </a:r>
            <a:r>
              <a:rPr lang="en-US" sz="3200" dirty="0" err="1" smtClean="0">
                <a:latin typeface="Bookman Old Style" pitchFamily="18" charset="0"/>
              </a:rPr>
              <a:t>bahwa</a:t>
            </a:r>
            <a:r>
              <a:rPr lang="en-US" sz="3200" dirty="0" smtClean="0">
                <a:latin typeface="Bookman Old Style" pitchFamily="18" charset="0"/>
              </a:rPr>
              <a:t> </a:t>
            </a:r>
            <a:r>
              <a:rPr lang="en-US" sz="3200" dirty="0" err="1" smtClean="0">
                <a:latin typeface="Bookman Old Style" pitchFamily="18" charset="0"/>
              </a:rPr>
              <a:t>jumlah</a:t>
            </a:r>
            <a:r>
              <a:rPr lang="en-US" sz="3200" dirty="0" smtClean="0">
                <a:latin typeface="Bookman Old Style" pitchFamily="18" charset="0"/>
              </a:rPr>
              <a:t> </a:t>
            </a:r>
            <a:r>
              <a:rPr lang="en-US" sz="3200" dirty="0" err="1" smtClean="0">
                <a:latin typeface="Bookman Old Style" pitchFamily="18" charset="0"/>
              </a:rPr>
              <a:t>penduduk</a:t>
            </a:r>
            <a:r>
              <a:rPr lang="en-US" sz="3200" dirty="0" smtClean="0">
                <a:latin typeface="Bookman Old Style" pitchFamily="18" charset="0"/>
              </a:rPr>
              <a:t> </a:t>
            </a:r>
            <a:r>
              <a:rPr lang="en-US" sz="3200" dirty="0" err="1" smtClean="0">
                <a:latin typeface="Bookman Old Style" pitchFamily="18" charset="0"/>
              </a:rPr>
              <a:t>secara</a:t>
            </a:r>
            <a:r>
              <a:rPr lang="en-US" sz="3200" dirty="0" smtClean="0">
                <a:latin typeface="Bookman Old Style" pitchFamily="18" charset="0"/>
              </a:rPr>
              <a:t> </a:t>
            </a:r>
            <a:r>
              <a:rPr lang="en-US" sz="3200" dirty="0" err="1" smtClean="0">
                <a:latin typeface="Bookman Old Style" pitchFamily="18" charset="0"/>
              </a:rPr>
              <a:t>keseluruhan</a:t>
            </a:r>
            <a:r>
              <a:rPr lang="en-US" sz="3200" dirty="0" smtClean="0">
                <a:latin typeface="Bookman Old Style" pitchFamily="18" charset="0"/>
              </a:rPr>
              <a:t> </a:t>
            </a:r>
            <a:r>
              <a:rPr lang="en-US" sz="3200" dirty="0" err="1" smtClean="0">
                <a:latin typeface="Bookman Old Style" pitchFamily="18" charset="0"/>
              </a:rPr>
              <a:t>tercatat</a:t>
            </a:r>
            <a:r>
              <a:rPr lang="en-US" sz="3200" dirty="0" smtClean="0">
                <a:latin typeface="Bookman Old Style" pitchFamily="18" charset="0"/>
              </a:rPr>
              <a:t> </a:t>
            </a:r>
            <a:r>
              <a:rPr lang="en-US" sz="3200" dirty="0" err="1" smtClean="0">
                <a:latin typeface="Bookman Old Style" pitchFamily="18" charset="0"/>
              </a:rPr>
              <a:t>sekitar</a:t>
            </a:r>
            <a:r>
              <a:rPr lang="en-US" sz="3200" dirty="0" smtClean="0">
                <a:latin typeface="Bookman Old Style" pitchFamily="18" charset="0"/>
              </a:rPr>
              <a:t> 4.788 </a:t>
            </a:r>
            <a:r>
              <a:rPr lang="en-US" sz="3200" dirty="0" err="1" smtClean="0">
                <a:latin typeface="Bookman Old Style" pitchFamily="18" charset="0"/>
              </a:rPr>
              <a:t>orang</a:t>
            </a:r>
            <a:r>
              <a:rPr lang="en-US" sz="3200" dirty="0" smtClean="0">
                <a:latin typeface="Bookman Old Style" pitchFamily="18" charset="0"/>
              </a:rPr>
              <a:t> yang </a:t>
            </a:r>
            <a:r>
              <a:rPr lang="en-US" sz="3200" dirty="0" err="1" smtClean="0">
                <a:latin typeface="Bookman Old Style" pitchFamily="18" charset="0"/>
              </a:rPr>
              <a:t>terbagi</a:t>
            </a:r>
            <a:r>
              <a:rPr lang="en-US" sz="3200" dirty="0" smtClean="0">
                <a:latin typeface="Bookman Old Style" pitchFamily="18" charset="0"/>
              </a:rPr>
              <a:t> </a:t>
            </a:r>
            <a:r>
              <a:rPr lang="en-US" sz="3200" dirty="0" err="1" smtClean="0">
                <a:latin typeface="Bookman Old Style" pitchFamily="18" charset="0"/>
              </a:rPr>
              <a:t>dalam</a:t>
            </a:r>
            <a:r>
              <a:rPr lang="en-US" sz="3200" dirty="0" smtClean="0">
                <a:latin typeface="Bookman Old Style" pitchFamily="18" charset="0"/>
              </a:rPr>
              <a:t> </a:t>
            </a:r>
            <a:r>
              <a:rPr lang="en-US" sz="3200" dirty="0" err="1" smtClean="0">
                <a:latin typeface="Bookman Old Style" pitchFamily="18" charset="0"/>
              </a:rPr>
              <a:t>kepala</a:t>
            </a:r>
            <a:r>
              <a:rPr lang="en-US" sz="3200" dirty="0" smtClean="0">
                <a:latin typeface="Bookman Old Style" pitchFamily="18" charset="0"/>
              </a:rPr>
              <a:t> </a:t>
            </a:r>
            <a:r>
              <a:rPr lang="en-US" sz="3200" dirty="0" err="1" smtClean="0">
                <a:latin typeface="Bookman Old Style" pitchFamily="18" charset="0"/>
              </a:rPr>
              <a:t>keluarga</a:t>
            </a:r>
            <a:r>
              <a:rPr lang="en-US" sz="3200" dirty="0" smtClean="0">
                <a:latin typeface="Bookman Old Style" pitchFamily="18" charset="0"/>
              </a:rPr>
              <a:t> (KK) </a:t>
            </a:r>
            <a:r>
              <a:rPr lang="en-US" sz="3200" dirty="0" err="1" smtClean="0">
                <a:latin typeface="Bookman Old Style" pitchFamily="18" charset="0"/>
              </a:rPr>
              <a:t>dengan</a:t>
            </a:r>
            <a:r>
              <a:rPr lang="en-US" sz="3200" dirty="0" smtClean="0">
                <a:latin typeface="Bookman Old Style" pitchFamily="18" charset="0"/>
              </a:rPr>
              <a:t> </a:t>
            </a:r>
            <a:r>
              <a:rPr lang="en-US" sz="3200" dirty="0" err="1" smtClean="0">
                <a:latin typeface="Bookman Old Style" pitchFamily="18" charset="0"/>
              </a:rPr>
              <a:t>jumlah</a:t>
            </a:r>
            <a:r>
              <a:rPr lang="en-US" sz="3200" dirty="0" smtClean="0">
                <a:latin typeface="Bookman Old Style" pitchFamily="18" charset="0"/>
              </a:rPr>
              <a:t> 1.444 </a:t>
            </a:r>
            <a:r>
              <a:rPr lang="en-US" sz="3200" dirty="0" err="1" smtClean="0">
                <a:latin typeface="Bookman Old Style" pitchFamily="18" charset="0"/>
              </a:rPr>
              <a:t>kk</a:t>
            </a:r>
            <a:r>
              <a:rPr lang="id-ID" sz="3200" dirty="0" smtClean="0">
                <a:latin typeface="Bookman Old Style" pitchFamily="18" charset="0"/>
              </a:rPr>
              <a:t>. </a:t>
            </a:r>
          </a:p>
          <a:p>
            <a:pPr marL="0" indent="0" algn="just">
              <a:lnSpc>
                <a:spcPct val="120000"/>
              </a:lnSpc>
              <a:buNone/>
            </a:pPr>
            <a:r>
              <a:rPr lang="id-ID" sz="3200" dirty="0" smtClean="0">
                <a:latin typeface="Bookman Old Style" pitchFamily="18" charset="0"/>
              </a:rPr>
              <a:t>	 </a:t>
            </a:r>
            <a:r>
              <a:rPr lang="en-US" sz="3200" dirty="0" err="1" smtClean="0">
                <a:latin typeface="Bookman Old Style" pitchFamily="18" charset="0"/>
              </a:rPr>
              <a:t>Pemerintahan</a:t>
            </a:r>
            <a:r>
              <a:rPr lang="en-US" sz="3200" dirty="0" smtClean="0">
                <a:latin typeface="Bookman Old Style" pitchFamily="18" charset="0"/>
              </a:rPr>
              <a:t> </a:t>
            </a:r>
            <a:r>
              <a:rPr lang="en-US" sz="3200" dirty="0" err="1" smtClean="0">
                <a:latin typeface="Bookman Old Style" pitchFamily="18" charset="0"/>
              </a:rPr>
              <a:t>Kenagarian</a:t>
            </a:r>
            <a:r>
              <a:rPr lang="id-ID" sz="3200" dirty="0" smtClean="0">
                <a:latin typeface="Bookman Old Style" pitchFamily="18" charset="0"/>
              </a:rPr>
              <a:t> di Kantor Wali</a:t>
            </a:r>
            <a:r>
              <a:rPr lang="en-US" sz="3200" dirty="0" smtClean="0">
                <a:latin typeface="Bookman Old Style" pitchFamily="18" charset="0"/>
              </a:rPr>
              <a:t> </a:t>
            </a:r>
            <a:r>
              <a:rPr lang="id-ID" sz="3200" dirty="0" smtClean="0">
                <a:latin typeface="Bookman Old Style" pitchFamily="18" charset="0"/>
              </a:rPr>
              <a:t>Nagari Simpang Kapuak</a:t>
            </a:r>
            <a:r>
              <a:rPr lang="en-US" sz="3200" dirty="0" smtClean="0">
                <a:latin typeface="Bookman Old Style" pitchFamily="18" charset="0"/>
              </a:rPr>
              <a:t> </a:t>
            </a:r>
            <a:r>
              <a:rPr lang="en-US" sz="3200" dirty="0" err="1" smtClean="0">
                <a:latin typeface="Bookman Old Style" pitchFamily="18" charset="0"/>
              </a:rPr>
              <a:t>tercatat</a:t>
            </a:r>
            <a:r>
              <a:rPr lang="en-US" sz="3200" dirty="0" smtClean="0">
                <a:latin typeface="Bookman Old Style" pitchFamily="18" charset="0"/>
              </a:rPr>
              <a:t> </a:t>
            </a:r>
            <a:r>
              <a:rPr lang="en-US" sz="3200" dirty="0" err="1" smtClean="0">
                <a:latin typeface="Bookman Old Style" pitchFamily="18" charset="0"/>
              </a:rPr>
              <a:t>ada</a:t>
            </a:r>
            <a:r>
              <a:rPr lang="en-US" sz="3200" dirty="0" smtClean="0">
                <a:latin typeface="Bookman Old Style" pitchFamily="18" charset="0"/>
              </a:rPr>
              <a:t> </a:t>
            </a:r>
            <a:r>
              <a:rPr lang="en-US" sz="3200" dirty="0" err="1" smtClean="0">
                <a:latin typeface="Bookman Old Style" pitchFamily="18" charset="0"/>
              </a:rPr>
              <a:t>sebanyak</a:t>
            </a:r>
            <a:r>
              <a:rPr lang="en-US" sz="3200" dirty="0" smtClean="0">
                <a:latin typeface="Bookman Old Style" pitchFamily="18" charset="0"/>
              </a:rPr>
              <a:t> 1647 </a:t>
            </a:r>
            <a:r>
              <a:rPr lang="en-US" sz="3200" dirty="0" err="1" smtClean="0">
                <a:latin typeface="Bookman Old Style" pitchFamily="18" charset="0"/>
              </a:rPr>
              <a:t>masyarakat</a:t>
            </a:r>
            <a:r>
              <a:rPr lang="en-US" sz="3200" dirty="0" smtClean="0">
                <a:latin typeface="Bookman Old Style" pitchFamily="18" charset="0"/>
              </a:rPr>
              <a:t> </a:t>
            </a:r>
            <a:r>
              <a:rPr lang="en-US" sz="3200" dirty="0" err="1" smtClean="0">
                <a:latin typeface="Bookman Old Style" pitchFamily="18" charset="0"/>
              </a:rPr>
              <a:t>meminta</a:t>
            </a:r>
            <a:r>
              <a:rPr lang="en-US" sz="3200" dirty="0" smtClean="0">
                <a:latin typeface="Bookman Old Style" pitchFamily="18" charset="0"/>
              </a:rPr>
              <a:t> </a:t>
            </a:r>
            <a:r>
              <a:rPr lang="en-US" sz="3200" dirty="0" err="1" smtClean="0">
                <a:latin typeface="Bookman Old Style" pitchFamily="18" charset="0"/>
              </a:rPr>
              <a:t>layanan</a:t>
            </a:r>
            <a:r>
              <a:rPr lang="en-US" sz="3200" dirty="0" smtClean="0">
                <a:latin typeface="Bookman Old Style" pitchFamily="18" charset="0"/>
              </a:rPr>
              <a:t> </a:t>
            </a:r>
            <a:r>
              <a:rPr lang="en-US" sz="3200" dirty="0" err="1" smtClean="0">
                <a:latin typeface="Bookman Old Style" pitchFamily="18" charset="0"/>
              </a:rPr>
              <a:t>pada</a:t>
            </a:r>
            <a:r>
              <a:rPr lang="en-US" sz="3200" dirty="0" smtClean="0">
                <a:latin typeface="Bookman Old Style" pitchFamily="18" charset="0"/>
              </a:rPr>
              <a:t> </a:t>
            </a:r>
            <a:r>
              <a:rPr lang="en-US" sz="3200" dirty="0" err="1" smtClean="0">
                <a:latin typeface="Bookman Old Style" pitchFamily="18" charset="0"/>
              </a:rPr>
              <a:t>tahun</a:t>
            </a:r>
            <a:r>
              <a:rPr lang="en-US" sz="3200" dirty="0" smtClean="0">
                <a:latin typeface="Bookman Old Style" pitchFamily="18" charset="0"/>
              </a:rPr>
              <a:t> 2021</a:t>
            </a:r>
            <a:r>
              <a:rPr lang="id-ID" sz="3200" dirty="0" smtClean="0">
                <a:latin typeface="Bookman Old Style" pitchFamily="18" charset="0"/>
              </a:rPr>
              <a:t>, </a:t>
            </a:r>
            <a:r>
              <a:rPr lang="en-US" sz="3200" dirty="0" err="1" smtClean="0">
                <a:latin typeface="Bookman Old Style" pitchFamily="18" charset="0"/>
              </a:rPr>
              <a:t>seperti</a:t>
            </a:r>
            <a:r>
              <a:rPr lang="en-US" sz="3200" dirty="0" smtClean="0">
                <a:latin typeface="Bookman Old Style" pitchFamily="18" charset="0"/>
              </a:rPr>
              <a:t> </a:t>
            </a:r>
            <a:r>
              <a:rPr lang="en-US" sz="3200" dirty="0" err="1" smtClean="0">
                <a:latin typeface="Bookman Old Style" pitchFamily="18" charset="0"/>
              </a:rPr>
              <a:t>pengurusan</a:t>
            </a:r>
            <a:r>
              <a:rPr lang="en-US" sz="3200" dirty="0" smtClean="0">
                <a:latin typeface="Bookman Old Style" pitchFamily="18" charset="0"/>
              </a:rPr>
              <a:t> SKTM</a:t>
            </a:r>
            <a:r>
              <a:rPr lang="id-ID" sz="3200" dirty="0" smtClean="0">
                <a:latin typeface="Bookman Old Style" pitchFamily="18" charset="0"/>
              </a:rPr>
              <a:t>, </a:t>
            </a:r>
            <a:r>
              <a:rPr lang="en-US" sz="3200" dirty="0" smtClean="0">
                <a:latin typeface="Bookman Old Style" pitchFamily="18" charset="0"/>
              </a:rPr>
              <a:t>SKU</a:t>
            </a:r>
            <a:r>
              <a:rPr lang="id-ID" sz="3200" dirty="0" smtClean="0">
                <a:latin typeface="Bookman Old Style" pitchFamily="18" charset="0"/>
              </a:rPr>
              <a:t>,</a:t>
            </a:r>
            <a:r>
              <a:rPr lang="en-US" sz="3200" dirty="0" smtClean="0">
                <a:latin typeface="Bookman Old Style" pitchFamily="18" charset="0"/>
              </a:rPr>
              <a:t> </a:t>
            </a:r>
            <a:r>
              <a:rPr lang="en-US" sz="3200" dirty="0" err="1" smtClean="0">
                <a:latin typeface="Bookman Old Style" pitchFamily="18" charset="0"/>
              </a:rPr>
              <a:t>Surat</a:t>
            </a:r>
            <a:r>
              <a:rPr lang="en-US" sz="3200" dirty="0" smtClean="0">
                <a:latin typeface="Bookman Old Style" pitchFamily="18" charset="0"/>
              </a:rPr>
              <a:t> </a:t>
            </a:r>
            <a:r>
              <a:rPr lang="en-US" sz="3200" dirty="0" err="1" smtClean="0">
                <a:latin typeface="Bookman Old Style" pitchFamily="18" charset="0"/>
              </a:rPr>
              <a:t>Pindah</a:t>
            </a:r>
            <a:r>
              <a:rPr lang="en-US" sz="3200" dirty="0" smtClean="0">
                <a:latin typeface="Bookman Old Style" pitchFamily="18" charset="0"/>
              </a:rPr>
              <a:t>, </a:t>
            </a:r>
            <a:r>
              <a:rPr lang="en-US" sz="3200" dirty="0" err="1" smtClean="0">
                <a:latin typeface="Bookman Old Style" pitchFamily="18" charset="0"/>
              </a:rPr>
              <a:t>surat</a:t>
            </a:r>
            <a:r>
              <a:rPr lang="en-US" sz="3200" dirty="0" smtClean="0">
                <a:latin typeface="Bookman Old Style" pitchFamily="18" charset="0"/>
              </a:rPr>
              <a:t> </a:t>
            </a:r>
            <a:r>
              <a:rPr lang="en-US" sz="3200" dirty="0" err="1" smtClean="0">
                <a:latin typeface="Bookman Old Style" pitchFamily="18" charset="0"/>
              </a:rPr>
              <a:t>pengantar</a:t>
            </a:r>
            <a:r>
              <a:rPr lang="id-ID" sz="3200" dirty="0" smtClean="0">
                <a:latin typeface="Bookman Old Style" pitchFamily="18" charset="0"/>
              </a:rPr>
              <a:t> KTP, </a:t>
            </a:r>
            <a:r>
              <a:rPr lang="en-US" sz="3200" dirty="0" err="1" smtClean="0">
                <a:latin typeface="Bookman Old Style" pitchFamily="18" charset="0"/>
              </a:rPr>
              <a:t>surat</a:t>
            </a:r>
            <a:r>
              <a:rPr lang="en-US" sz="3200" dirty="0" smtClean="0">
                <a:latin typeface="Bookman Old Style" pitchFamily="18" charset="0"/>
              </a:rPr>
              <a:t> </a:t>
            </a:r>
            <a:r>
              <a:rPr lang="en-US" sz="3200" dirty="0" err="1" smtClean="0">
                <a:latin typeface="Bookman Old Style" pitchFamily="18" charset="0"/>
              </a:rPr>
              <a:t>pengantar</a:t>
            </a:r>
            <a:r>
              <a:rPr lang="en-US" sz="3200" dirty="0" smtClean="0">
                <a:latin typeface="Bookman Old Style" pitchFamily="18" charset="0"/>
              </a:rPr>
              <a:t> </a:t>
            </a:r>
            <a:r>
              <a:rPr lang="en-US" sz="3200" dirty="0" err="1" smtClean="0">
                <a:latin typeface="Bookman Old Style" pitchFamily="18" charset="0"/>
              </a:rPr>
              <a:t>mendapatkan</a:t>
            </a:r>
            <a:r>
              <a:rPr lang="en-US" sz="3200" dirty="0" smtClean="0">
                <a:latin typeface="Bookman Old Style" pitchFamily="18" charset="0"/>
              </a:rPr>
              <a:t> </a:t>
            </a:r>
            <a:r>
              <a:rPr lang="id-ID" sz="3200" dirty="0" smtClean="0">
                <a:latin typeface="Bookman Old Style" pitchFamily="18" charset="0"/>
              </a:rPr>
              <a:t>SKCK, </a:t>
            </a:r>
            <a:r>
              <a:rPr lang="en-US" sz="3200" dirty="0" err="1" smtClean="0">
                <a:latin typeface="Bookman Old Style" pitchFamily="18" charset="0"/>
              </a:rPr>
              <a:t>Surat</a:t>
            </a:r>
            <a:r>
              <a:rPr lang="en-US" sz="3200" dirty="0" smtClean="0">
                <a:latin typeface="Bookman Old Style" pitchFamily="18" charset="0"/>
              </a:rPr>
              <a:t> </a:t>
            </a:r>
            <a:r>
              <a:rPr lang="en-US" sz="3200" dirty="0" err="1" smtClean="0">
                <a:latin typeface="Bookman Old Style" pitchFamily="18" charset="0"/>
              </a:rPr>
              <a:t>Keterangan</a:t>
            </a:r>
            <a:r>
              <a:rPr lang="en-US" sz="3200" dirty="0" smtClean="0">
                <a:latin typeface="Bookman Old Style" pitchFamily="18" charset="0"/>
              </a:rPr>
              <a:t> </a:t>
            </a:r>
            <a:r>
              <a:rPr lang="en-US" sz="3200" dirty="0" err="1" smtClean="0">
                <a:latin typeface="Bookman Old Style" pitchFamily="18" charset="0"/>
              </a:rPr>
              <a:t>Belum</a:t>
            </a:r>
            <a:r>
              <a:rPr lang="en-US" sz="3200" dirty="0" smtClean="0">
                <a:latin typeface="Bookman Old Style" pitchFamily="18" charset="0"/>
              </a:rPr>
              <a:t> </a:t>
            </a:r>
            <a:r>
              <a:rPr lang="en-US" sz="3200" dirty="0" err="1" smtClean="0">
                <a:latin typeface="Bookman Old Style" pitchFamily="18" charset="0"/>
              </a:rPr>
              <a:t>Menikah</a:t>
            </a:r>
            <a:r>
              <a:rPr lang="en-US" sz="3200" dirty="0" smtClean="0">
                <a:latin typeface="Bookman Old Style" pitchFamily="18" charset="0"/>
              </a:rPr>
              <a:t>, </a:t>
            </a:r>
            <a:r>
              <a:rPr lang="en-US" sz="3200" dirty="0" err="1" smtClean="0">
                <a:latin typeface="Bookman Old Style" pitchFamily="18" charset="0"/>
              </a:rPr>
              <a:t>Surat</a:t>
            </a:r>
            <a:r>
              <a:rPr lang="en-US" sz="3200" dirty="0" smtClean="0">
                <a:latin typeface="Bookman Old Style" pitchFamily="18" charset="0"/>
              </a:rPr>
              <a:t> </a:t>
            </a:r>
            <a:r>
              <a:rPr lang="en-US" sz="3200" dirty="0" err="1" smtClean="0">
                <a:latin typeface="Bookman Old Style" pitchFamily="18" charset="0"/>
              </a:rPr>
              <a:t>Keterangan</a:t>
            </a:r>
            <a:r>
              <a:rPr lang="en-US" sz="3200" dirty="0" smtClean="0">
                <a:latin typeface="Bookman Old Style" pitchFamily="18" charset="0"/>
              </a:rPr>
              <a:t> </a:t>
            </a:r>
            <a:r>
              <a:rPr lang="en-US" sz="3200" dirty="0" err="1" smtClean="0">
                <a:latin typeface="Bookman Old Style" pitchFamily="18" charset="0"/>
              </a:rPr>
              <a:t>Meninggal</a:t>
            </a:r>
            <a:r>
              <a:rPr lang="en-US" sz="3200" dirty="0" smtClean="0">
                <a:latin typeface="Bookman Old Style" pitchFamily="18" charset="0"/>
              </a:rPr>
              <a:t> </a:t>
            </a:r>
            <a:r>
              <a:rPr lang="en-US" sz="3200" dirty="0" err="1" smtClean="0">
                <a:latin typeface="Bookman Old Style" pitchFamily="18" charset="0"/>
              </a:rPr>
              <a:t>Dunia</a:t>
            </a:r>
            <a:r>
              <a:rPr lang="en-US" sz="3200" dirty="0" smtClean="0">
                <a:latin typeface="Bookman Old Style" pitchFamily="18" charset="0"/>
              </a:rPr>
              <a:t>, </a:t>
            </a:r>
            <a:r>
              <a:rPr lang="en-US" sz="3200" dirty="0" err="1" smtClean="0">
                <a:latin typeface="Bookman Old Style" pitchFamily="18" charset="0"/>
              </a:rPr>
              <a:t>Surat</a:t>
            </a:r>
            <a:r>
              <a:rPr lang="en-US" sz="3200" dirty="0" smtClean="0">
                <a:latin typeface="Bookman Old Style" pitchFamily="18" charset="0"/>
              </a:rPr>
              <a:t> </a:t>
            </a:r>
            <a:r>
              <a:rPr lang="en-US" sz="3200" dirty="0" err="1" smtClean="0">
                <a:latin typeface="Bookman Old Style" pitchFamily="18" charset="0"/>
              </a:rPr>
              <a:t>Keterangan</a:t>
            </a:r>
            <a:r>
              <a:rPr lang="en-US" sz="3200" dirty="0" smtClean="0">
                <a:latin typeface="Bookman Old Style" pitchFamily="18" charset="0"/>
              </a:rPr>
              <a:t> Beda </a:t>
            </a:r>
            <a:r>
              <a:rPr lang="en-US" sz="3200" dirty="0" err="1" smtClean="0">
                <a:latin typeface="Bookman Old Style" pitchFamily="18" charset="0"/>
              </a:rPr>
              <a:t>Nama</a:t>
            </a:r>
            <a:r>
              <a:rPr lang="en-US" sz="3200" dirty="0" smtClean="0">
                <a:latin typeface="Bookman Old Style" pitchFamily="18" charset="0"/>
              </a:rPr>
              <a:t>, </a:t>
            </a:r>
            <a:r>
              <a:rPr lang="en-US" sz="3200" dirty="0" err="1" smtClean="0">
                <a:latin typeface="Bookman Old Style" pitchFamily="18" charset="0"/>
              </a:rPr>
              <a:t>Surat</a:t>
            </a:r>
            <a:r>
              <a:rPr lang="en-US" sz="3200" dirty="0" smtClean="0">
                <a:latin typeface="Bookman Old Style" pitchFamily="18" charset="0"/>
              </a:rPr>
              <a:t> </a:t>
            </a:r>
            <a:r>
              <a:rPr lang="en-US" sz="3200" dirty="0" err="1" smtClean="0">
                <a:latin typeface="Bookman Old Style" pitchFamily="18" charset="0"/>
              </a:rPr>
              <a:t>Keterangan</a:t>
            </a:r>
            <a:r>
              <a:rPr lang="en-US" sz="3200" dirty="0" smtClean="0">
                <a:latin typeface="Bookman Old Style" pitchFamily="18" charset="0"/>
              </a:rPr>
              <a:t> </a:t>
            </a:r>
            <a:r>
              <a:rPr lang="en-US" sz="3200" dirty="0" err="1" smtClean="0">
                <a:latin typeface="Bookman Old Style" pitchFamily="18" charset="0"/>
              </a:rPr>
              <a:t>Domisili</a:t>
            </a:r>
            <a:r>
              <a:rPr lang="en-US" sz="3200" dirty="0" smtClean="0">
                <a:latin typeface="Bookman Old Style" pitchFamily="18" charset="0"/>
              </a:rPr>
              <a:t> </a:t>
            </a:r>
            <a:r>
              <a:rPr lang="en-US" sz="3200" dirty="0" err="1" smtClean="0">
                <a:latin typeface="Bookman Old Style" pitchFamily="18" charset="0"/>
              </a:rPr>
              <a:t>dan</a:t>
            </a:r>
            <a:r>
              <a:rPr lang="en-US" sz="3200" dirty="0" smtClean="0">
                <a:latin typeface="Bookman Old Style" pitchFamily="18" charset="0"/>
              </a:rPr>
              <a:t> </a:t>
            </a:r>
            <a:r>
              <a:rPr lang="en-US" sz="3200" dirty="0" err="1" smtClean="0">
                <a:latin typeface="Bookman Old Style" pitchFamily="18" charset="0"/>
              </a:rPr>
              <a:t>sebagainya</a:t>
            </a:r>
            <a:r>
              <a:rPr lang="en-US" sz="3200" dirty="0" smtClean="0">
                <a:latin typeface="Bookman Old Style" pitchFamily="18" charset="0"/>
              </a:rPr>
              <a:t>.</a:t>
            </a:r>
            <a:endParaRPr lang="id-ID" sz="3200" dirty="0" smtClean="0">
              <a:latin typeface="Bookman Old Style" pitchFamily="18" charset="0"/>
            </a:endParaRPr>
          </a:p>
          <a:p>
            <a:pPr marL="0" indent="0" algn="just">
              <a:buNone/>
            </a:pPr>
            <a:r>
              <a:rPr lang="id-ID" sz="3200" dirty="0" smtClean="0">
                <a:latin typeface="Bookman Old Style" pitchFamily="18" charset="0"/>
              </a:rPr>
              <a:t>	</a:t>
            </a:r>
          </a:p>
        </p:txBody>
      </p:sp>
    </p:spTree>
    <p:extLst>
      <p:ext uri="{BB962C8B-B14F-4D97-AF65-F5344CB8AC3E}">
        <p14:creationId xmlns:p14="http://schemas.microsoft.com/office/powerpoint/2010/main" xmlns="" val="3850607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300766"/>
            <a:ext cx="10515600" cy="4876197"/>
          </a:xfrm>
        </p:spPr>
        <p:txBody>
          <a:bodyPr>
            <a:normAutofit/>
          </a:bodyPr>
          <a:lstStyle/>
          <a:p>
            <a:pPr marL="0" indent="0" algn="just">
              <a:lnSpc>
                <a:spcPct val="100000"/>
              </a:lnSpc>
              <a:buNone/>
            </a:pPr>
            <a:r>
              <a:rPr lang="en-US" dirty="0" err="1" smtClean="0">
                <a:latin typeface="Times New Roman" pitchFamily="18" charset="0"/>
                <a:cs typeface="Times New Roman" pitchFamily="18" charset="0"/>
              </a:rPr>
              <a:t>Berdasarkan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wawancara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penulis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dengan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beberapa</a:t>
            </a:r>
            <a:r>
              <a:rPr lang="en-US" dirty="0" smtClean="0">
                <a:latin typeface="Times New Roman" pitchFamily="18" charset="0"/>
                <a:cs typeface="Times New Roman" pitchFamily="18" charset="0"/>
              </a:rPr>
              <a:t> </a:t>
            </a:r>
            <a:r>
              <a:rPr lang="id-ID" dirty="0" smtClean="0">
                <a:latin typeface="Times New Roman" pitchFamily="18" charset="0"/>
                <a:cs typeface="Times New Roman" pitchFamily="18" charset="0"/>
              </a:rPr>
              <a:t>masyarakat</a:t>
            </a:r>
            <a:r>
              <a:rPr lang="en-US" dirty="0" smtClean="0">
                <a:latin typeface="Times New Roman" pitchFamily="18" charset="0"/>
                <a:cs typeface="Times New Roman" pitchFamily="18" charset="0"/>
              </a:rPr>
              <a:t> yang </a:t>
            </a:r>
            <a:r>
              <a:rPr lang="en-US" dirty="0" err="1" smtClean="0">
                <a:latin typeface="Times New Roman" pitchFamily="18" charset="0"/>
                <a:cs typeface="Times New Roman" pitchFamily="18" charset="0"/>
              </a:rPr>
              <a:t>sedang</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menggunakan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pelayanan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umum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di</a:t>
            </a:r>
            <a:r>
              <a:rPr lang="en-US" dirty="0" smtClean="0">
                <a:latin typeface="Times New Roman" pitchFamily="18" charset="0"/>
                <a:cs typeface="Times New Roman" pitchFamily="18" charset="0"/>
              </a:rPr>
              <a:t> Kantor </a:t>
            </a:r>
            <a:r>
              <a:rPr lang="en-US" dirty="0" err="1" smtClean="0">
                <a:latin typeface="Times New Roman" pitchFamily="18" charset="0"/>
                <a:cs typeface="Times New Roman" pitchFamily="18" charset="0"/>
              </a:rPr>
              <a:t>Wali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Nagari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Simpang</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Kapuak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mereka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umumnya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berpendapat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bahwa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pelayanan</a:t>
            </a:r>
            <a:r>
              <a:rPr lang="en-US" dirty="0" smtClean="0">
                <a:latin typeface="Times New Roman" pitchFamily="18" charset="0"/>
                <a:cs typeface="Times New Roman" pitchFamily="18" charset="0"/>
              </a:rPr>
              <a:t> yang </a:t>
            </a:r>
            <a:r>
              <a:rPr lang="en-US" dirty="0" err="1" smtClean="0">
                <a:latin typeface="Times New Roman" pitchFamily="18" charset="0"/>
                <a:cs typeface="Times New Roman" pitchFamily="18" charset="0"/>
              </a:rPr>
              <a:t>diberikan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masih</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dalam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kategori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standar</a:t>
            </a:r>
            <a:r>
              <a:rPr lang="id-ID" dirty="0" smtClean="0">
                <a:latin typeface="Times New Roman" pitchFamily="18" charset="0"/>
                <a:cs typeface="Times New Roman" pitchFamily="18" charset="0"/>
              </a:rPr>
              <a:t> dan biasa saja</a:t>
            </a:r>
            <a:r>
              <a:rPr lang="en-US" dirty="0" smtClean="0">
                <a:latin typeface="Times New Roman" pitchFamily="18" charset="0"/>
                <a:cs typeface="Times New Roman" pitchFamily="18" charset="0"/>
              </a:rPr>
              <a:t>. Serta </a:t>
            </a:r>
            <a:r>
              <a:rPr lang="en-US" dirty="0" err="1" smtClean="0">
                <a:latin typeface="Times New Roman" pitchFamily="18" charset="0"/>
                <a:cs typeface="Times New Roman" pitchFamily="18" charset="0"/>
              </a:rPr>
              <a:t>ada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juga</a:t>
            </a:r>
            <a:r>
              <a:rPr lang="id-ID" dirty="0" smtClean="0">
                <a:latin typeface="Times New Roman" pitchFamily="18" charset="0"/>
                <a:cs typeface="Times New Roman" pitchFamily="18" charset="0"/>
              </a:rPr>
              <a:t> beberapa masyarakat </a:t>
            </a:r>
            <a:r>
              <a:rPr lang="en-US" dirty="0" smtClean="0">
                <a:latin typeface="Times New Roman" pitchFamily="18" charset="0"/>
                <a:cs typeface="Times New Roman" pitchFamily="18" charset="0"/>
              </a:rPr>
              <a:t>yang </a:t>
            </a:r>
            <a:r>
              <a:rPr lang="en-US" dirty="0" err="1" smtClean="0">
                <a:latin typeface="Times New Roman" pitchFamily="18" charset="0"/>
                <a:cs typeface="Times New Roman" pitchFamily="18" charset="0"/>
              </a:rPr>
              <a:t>berpendapat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bahwa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kurang</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mendapatkan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keadilan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dalam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pelayanan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mengurus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surat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menyurat</a:t>
            </a:r>
            <a:r>
              <a:rPr lang="en-US" dirty="0" smtClean="0">
                <a:latin typeface="Times New Roman" pitchFamily="18" charset="0"/>
                <a:cs typeface="Times New Roman" pitchFamily="18" charset="0"/>
              </a:rPr>
              <a:t>.</a:t>
            </a:r>
            <a:endParaRPr lang="id-ID" dirty="0" smtClean="0">
              <a:latin typeface="Times New Roman" pitchFamily="18" charset="0"/>
              <a:cs typeface="Times New Roman" pitchFamily="18" charset="0"/>
            </a:endParaRPr>
          </a:p>
          <a:p>
            <a:pPr marL="0" indent="0">
              <a:buNone/>
            </a:pPr>
            <a:endParaRPr lang="id-ID" dirty="0">
              <a:latin typeface="Times New Roman" pitchFamily="18" charset="0"/>
              <a:cs typeface="Times New Roman" pitchFamily="18" charset="0"/>
            </a:endParaRPr>
          </a:p>
        </p:txBody>
      </p:sp>
    </p:spTree>
    <p:extLst>
      <p:ext uri="{BB962C8B-B14F-4D97-AF65-F5344CB8AC3E}">
        <p14:creationId xmlns:p14="http://schemas.microsoft.com/office/powerpoint/2010/main" xmlns="" val="3850607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41668"/>
            <a:ext cx="10515600" cy="1159098"/>
          </a:xfrm>
        </p:spPr>
        <p:txBody>
          <a:bodyPr>
            <a:normAutofit/>
          </a:bodyPr>
          <a:lstStyle/>
          <a:p>
            <a:pPr algn="ctr"/>
            <a:endParaRPr lang="id-ID"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38200" y="1300766"/>
            <a:ext cx="10515600" cy="4876197"/>
          </a:xfrm>
        </p:spPr>
        <p:txBody>
          <a:bodyPr>
            <a:normAutofit/>
          </a:bodyPr>
          <a:lstStyle/>
          <a:p>
            <a:pPr marL="0" indent="0" algn="just">
              <a:lnSpc>
                <a:spcPct val="100000"/>
              </a:lnSpc>
              <a:buNone/>
            </a:pPr>
            <a:r>
              <a:rPr lang="id-ID"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Berdasarkan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observasi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penulis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dapatkan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beberapa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permasalahan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sebagai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berikut</a:t>
            </a:r>
            <a:r>
              <a:rPr lang="en-US" dirty="0" smtClean="0">
                <a:latin typeface="Times New Roman" pitchFamily="18" charset="0"/>
                <a:cs typeface="Times New Roman" pitchFamily="18" charset="0"/>
              </a:rPr>
              <a:t>:</a:t>
            </a:r>
          </a:p>
          <a:p>
            <a:pPr lvl="1" algn="just">
              <a:lnSpc>
                <a:spcPct val="100000"/>
              </a:lnSpc>
            </a:pPr>
            <a:r>
              <a:rPr lang="en-US" sz="2800" dirty="0" err="1" smtClean="0">
                <a:latin typeface="Times New Roman" pitchFamily="18" charset="0"/>
                <a:cs typeface="Times New Roman" pitchFamily="18" charset="0"/>
              </a:rPr>
              <a:t>Pertama</a:t>
            </a:r>
            <a:r>
              <a:rPr lang="en-US" sz="2800" dirty="0" smtClean="0">
                <a:latin typeface="Times New Roman" pitchFamily="18" charset="0"/>
                <a:cs typeface="Times New Roman" pitchFamily="18" charset="0"/>
              </a:rPr>
              <a:t>, </a:t>
            </a:r>
            <a:r>
              <a:rPr lang="id-ID" sz="2800" dirty="0" smtClean="0">
                <a:latin typeface="Times New Roman" pitchFamily="18" charset="0"/>
                <a:cs typeface="Times New Roman" pitchFamily="18" charset="0"/>
              </a:rPr>
              <a:t>tingkat kepuasan masyarakat dalam pelayanan publik di kantor Wali Nagari Simpang Kapuak belum diketahui </a:t>
            </a:r>
            <a:r>
              <a:rPr lang="en-ID" sz="2800" dirty="0" smtClean="0">
                <a:latin typeface="Times New Roman" pitchFamily="18" charset="0"/>
                <a:cs typeface="Times New Roman" pitchFamily="18" charset="0"/>
              </a:rPr>
              <a:t>.</a:t>
            </a:r>
          </a:p>
          <a:p>
            <a:pPr lvl="1" algn="just">
              <a:lnSpc>
                <a:spcPct val="100000"/>
              </a:lnSpc>
            </a:pPr>
            <a:r>
              <a:rPr lang="en-ID" sz="2800" dirty="0" err="1" smtClean="0">
                <a:latin typeface="Times New Roman" pitchFamily="18" charset="0"/>
                <a:cs typeface="Times New Roman" pitchFamily="18" charset="0"/>
              </a:rPr>
              <a:t>Kedua</a:t>
            </a:r>
            <a:r>
              <a:rPr lang="en-ID" sz="2800" dirty="0" smtClean="0">
                <a:latin typeface="Times New Roman" pitchFamily="18" charset="0"/>
                <a:cs typeface="Times New Roman" pitchFamily="18" charset="0"/>
              </a:rPr>
              <a:t>, </a:t>
            </a:r>
            <a:r>
              <a:rPr lang="id-ID" sz="2800" dirty="0" smtClean="0">
                <a:latin typeface="Times New Roman" pitchFamily="18" charset="0"/>
                <a:cs typeface="Times New Roman" pitchFamily="18" charset="0"/>
              </a:rPr>
              <a:t>pelayanan publik ke masyarakat dalam mengurus surat menyurat dan perizinan yang ada di kantor Wali Nagari Simpang Kapuak masih dalam kategori standar</a:t>
            </a:r>
            <a:r>
              <a:rPr lang="en-US" sz="2800" dirty="0" smtClean="0">
                <a:latin typeface="Times New Roman" pitchFamily="18" charset="0"/>
                <a:cs typeface="Times New Roman" pitchFamily="18" charset="0"/>
              </a:rPr>
              <a:t>.</a:t>
            </a:r>
          </a:p>
          <a:p>
            <a:pPr lvl="1" algn="just">
              <a:lnSpc>
                <a:spcPct val="100000"/>
              </a:lnSpc>
            </a:pPr>
            <a:r>
              <a:rPr lang="en-US" sz="2800" dirty="0" err="1" smtClean="0">
                <a:latin typeface="Times New Roman" pitchFamily="18" charset="0"/>
                <a:cs typeface="Times New Roman" pitchFamily="18" charset="0"/>
              </a:rPr>
              <a:t>Ketiga</a:t>
            </a:r>
            <a:r>
              <a:rPr lang="en-US" sz="2800" dirty="0" smtClean="0">
                <a:latin typeface="Times New Roman" pitchFamily="18" charset="0"/>
                <a:cs typeface="Times New Roman" pitchFamily="18" charset="0"/>
              </a:rPr>
              <a:t>,</a:t>
            </a:r>
            <a:r>
              <a:rPr lang="id-ID" sz="2800" dirty="0" smtClean="0">
                <a:latin typeface="Times New Roman" pitchFamily="18" charset="0"/>
                <a:cs typeface="Times New Roman" pitchFamily="18" charset="0"/>
              </a:rPr>
              <a:t> ada dari beberapa masyarakat yang kurang mendapatkan keadilan dalam pelayanan mengurus surat menyurat yang ada di kantor Wali Nagari Simpang Kapuak</a:t>
            </a:r>
            <a:r>
              <a:rPr lang="en-US" sz="2800" dirty="0" smtClean="0">
                <a:latin typeface="Times New Roman" pitchFamily="18" charset="0"/>
                <a:cs typeface="Times New Roman" pitchFamily="18" charset="0"/>
              </a:rPr>
              <a:t>.</a:t>
            </a:r>
          </a:p>
          <a:p>
            <a:pPr marL="0" indent="0" algn="just">
              <a:buNone/>
            </a:pPr>
            <a:endParaRPr lang="id-ID" dirty="0">
              <a:latin typeface="Times New Roman" pitchFamily="18" charset="0"/>
              <a:cs typeface="Times New Roman" pitchFamily="18" charset="0"/>
            </a:endParaRPr>
          </a:p>
        </p:txBody>
      </p:sp>
    </p:spTree>
    <p:extLst>
      <p:ext uri="{BB962C8B-B14F-4D97-AF65-F5344CB8AC3E}">
        <p14:creationId xmlns:p14="http://schemas.microsoft.com/office/powerpoint/2010/main" xmlns="" val="3850607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357744" y="734292"/>
            <a:ext cx="9996055" cy="5442672"/>
          </a:xfrm>
        </p:spPr>
        <p:txBody>
          <a:bodyPr>
            <a:normAutofit fontScale="85000" lnSpcReduction="10000"/>
          </a:bodyPr>
          <a:lstStyle/>
          <a:p>
            <a:pPr marL="514350" indent="-514350" algn="just">
              <a:lnSpc>
                <a:spcPct val="110000"/>
              </a:lnSpc>
              <a:buNone/>
            </a:pPr>
            <a:r>
              <a:rPr lang="id-ID" b="1" dirty="0" smtClean="0">
                <a:solidFill>
                  <a:srgbClr val="7030A0"/>
                </a:solidFill>
                <a:latin typeface="Arial" panose="020B0604020202020204" pitchFamily="34" charset="0"/>
                <a:cs typeface="Arial" panose="020B0604020202020204" pitchFamily="34" charset="0"/>
              </a:rPr>
              <a:t>Identifikasi Masalah</a:t>
            </a:r>
            <a:endParaRPr lang="id-ID" dirty="0" smtClean="0">
              <a:latin typeface="Times New Roman" pitchFamily="18" charset="0"/>
              <a:cs typeface="Times New Roman" pitchFamily="18" charset="0"/>
            </a:endParaRPr>
          </a:p>
          <a:p>
            <a:pPr marL="720725" indent="-360363" algn="just">
              <a:lnSpc>
                <a:spcPct val="110000"/>
              </a:lnSpc>
              <a:buFont typeface="+mj-lt"/>
              <a:buAutoNum type="arabicPeriod"/>
            </a:pPr>
            <a:r>
              <a:rPr lang="id-ID" dirty="0" smtClean="0">
                <a:latin typeface="Times New Roman" pitchFamily="18" charset="0"/>
                <a:cs typeface="Times New Roman" pitchFamily="18" charset="0"/>
              </a:rPr>
              <a:t>Banyaknya masyarakat yang meminta pelayanan di Kantor Wali Nagari Simpang Kapuak.</a:t>
            </a:r>
          </a:p>
          <a:p>
            <a:pPr marL="720725" indent="-360363" algn="just">
              <a:lnSpc>
                <a:spcPct val="110000"/>
              </a:lnSpc>
              <a:buFont typeface="+mj-lt"/>
              <a:buAutoNum type="arabicPeriod"/>
            </a:pPr>
            <a:r>
              <a:rPr lang="id-ID" dirty="0" smtClean="0">
                <a:latin typeface="Times New Roman" pitchFamily="18" charset="0"/>
                <a:cs typeface="Times New Roman" pitchFamily="18" charset="0"/>
              </a:rPr>
              <a:t>Kantor Wali Nagari Simpang Kapuak belum melakukan analisa tingkat kepuasan masyarakat.</a:t>
            </a:r>
          </a:p>
          <a:p>
            <a:pPr marL="720725" indent="-360363" algn="just">
              <a:lnSpc>
                <a:spcPct val="110000"/>
              </a:lnSpc>
              <a:buFont typeface="+mj-lt"/>
              <a:buAutoNum type="arabicPeriod"/>
            </a:pPr>
            <a:r>
              <a:rPr lang="id-ID" dirty="0" smtClean="0">
                <a:latin typeface="Times New Roman" pitchFamily="18" charset="0"/>
                <a:cs typeface="Times New Roman" pitchFamily="18" charset="0"/>
              </a:rPr>
              <a:t>Kualitas pelayanan berdasarkan tingkat kepuasan masyarakat di Kantor Wali Nagari Simpang Kapuak belum diketahui.</a:t>
            </a:r>
          </a:p>
          <a:p>
            <a:pPr marL="514350" indent="-514350" algn="just">
              <a:lnSpc>
                <a:spcPct val="110000"/>
              </a:lnSpc>
              <a:buNone/>
            </a:pPr>
            <a:endParaRPr lang="id-ID" dirty="0" smtClean="0">
              <a:latin typeface="Times New Roman" pitchFamily="18" charset="0"/>
              <a:cs typeface="Times New Roman" pitchFamily="18" charset="0"/>
            </a:endParaRPr>
          </a:p>
          <a:p>
            <a:pPr marL="514350" indent="-514350">
              <a:lnSpc>
                <a:spcPct val="110000"/>
              </a:lnSpc>
              <a:buNone/>
            </a:pPr>
            <a:r>
              <a:rPr lang="id-ID" b="1" dirty="0" smtClean="0">
                <a:solidFill>
                  <a:srgbClr val="7030A0"/>
                </a:solidFill>
                <a:latin typeface="Arial" panose="020B0604020202020204" pitchFamily="34" charset="0"/>
                <a:cs typeface="Arial" panose="020B0604020202020204" pitchFamily="34" charset="0"/>
              </a:rPr>
              <a:t>Tujuan Penelitian</a:t>
            </a:r>
            <a:endParaRPr lang="id-ID" dirty="0" smtClean="0"/>
          </a:p>
          <a:p>
            <a:pPr marL="539750" indent="541338" algn="just">
              <a:lnSpc>
                <a:spcPct val="110000"/>
              </a:lnSpc>
              <a:buNone/>
            </a:pPr>
            <a:r>
              <a:rPr lang="en-GB" dirty="0" err="1" smtClean="0"/>
              <a:t>Penelitian</a:t>
            </a:r>
            <a:r>
              <a:rPr lang="en-GB" dirty="0" smtClean="0"/>
              <a:t> </a:t>
            </a:r>
            <a:r>
              <a:rPr lang="en-GB" dirty="0" err="1" smtClean="0"/>
              <a:t>ini</a:t>
            </a:r>
            <a:r>
              <a:rPr lang="en-GB" dirty="0" smtClean="0"/>
              <a:t> </a:t>
            </a:r>
            <a:r>
              <a:rPr lang="en-GB" dirty="0" err="1" smtClean="0"/>
              <a:t>dilakukan</a:t>
            </a:r>
            <a:r>
              <a:rPr lang="en-GB" dirty="0" smtClean="0"/>
              <a:t> </a:t>
            </a:r>
            <a:r>
              <a:rPr lang="en-GB" dirty="0" err="1" smtClean="0"/>
              <a:t>dengan</a:t>
            </a:r>
            <a:r>
              <a:rPr lang="en-GB" dirty="0" smtClean="0"/>
              <a:t> </a:t>
            </a:r>
            <a:r>
              <a:rPr lang="en-GB" dirty="0" err="1" smtClean="0"/>
              <a:t>tujuan</a:t>
            </a:r>
            <a:r>
              <a:rPr lang="en-GB" dirty="0" smtClean="0"/>
              <a:t> </a:t>
            </a:r>
            <a:r>
              <a:rPr lang="en-GB" dirty="0" err="1" smtClean="0"/>
              <a:t>untuk</a:t>
            </a:r>
            <a:r>
              <a:rPr lang="en-GB" dirty="0" smtClean="0"/>
              <a:t> </a:t>
            </a:r>
            <a:r>
              <a:rPr lang="en-GB" dirty="0" err="1" smtClean="0"/>
              <a:t>mengetahui</a:t>
            </a:r>
            <a:r>
              <a:rPr lang="en-GB" dirty="0" smtClean="0"/>
              <a:t> </a:t>
            </a:r>
            <a:r>
              <a:rPr lang="en-US" dirty="0" err="1" smtClean="0"/>
              <a:t>tingkat</a:t>
            </a:r>
            <a:r>
              <a:rPr lang="en-US" dirty="0" smtClean="0"/>
              <a:t> </a:t>
            </a:r>
            <a:r>
              <a:rPr lang="en-US" dirty="0" err="1" smtClean="0"/>
              <a:t>kepuasan</a:t>
            </a:r>
            <a:r>
              <a:rPr lang="en-US" dirty="0" smtClean="0"/>
              <a:t> </a:t>
            </a:r>
            <a:r>
              <a:rPr lang="en-US" dirty="0" err="1" smtClean="0"/>
              <a:t>masyarakat</a:t>
            </a:r>
            <a:r>
              <a:rPr lang="en-US" dirty="0" smtClean="0"/>
              <a:t> </a:t>
            </a:r>
            <a:r>
              <a:rPr lang="en-US" dirty="0" err="1" smtClean="0"/>
              <a:t>terhadap</a:t>
            </a:r>
            <a:r>
              <a:rPr lang="en-US" dirty="0" smtClean="0"/>
              <a:t> </a:t>
            </a:r>
            <a:r>
              <a:rPr lang="en-US" dirty="0" err="1" smtClean="0"/>
              <a:t>pelayanan</a:t>
            </a:r>
            <a:r>
              <a:rPr lang="en-US" dirty="0" smtClean="0"/>
              <a:t> </a:t>
            </a:r>
            <a:r>
              <a:rPr lang="en-US" dirty="0" err="1" smtClean="0"/>
              <a:t>di</a:t>
            </a:r>
            <a:r>
              <a:rPr lang="en-US" dirty="0" smtClean="0"/>
              <a:t> Kantor </a:t>
            </a:r>
            <a:r>
              <a:rPr lang="en-US" dirty="0" err="1" smtClean="0"/>
              <a:t>Wali</a:t>
            </a:r>
            <a:r>
              <a:rPr lang="en-US" dirty="0" smtClean="0"/>
              <a:t> </a:t>
            </a:r>
            <a:r>
              <a:rPr lang="en-US" dirty="0" err="1" smtClean="0"/>
              <a:t>Nagari</a:t>
            </a:r>
            <a:r>
              <a:rPr lang="en-US" dirty="0" smtClean="0"/>
              <a:t> </a:t>
            </a:r>
            <a:r>
              <a:rPr lang="en-US" dirty="0" err="1" smtClean="0"/>
              <a:t>Simpang</a:t>
            </a:r>
            <a:r>
              <a:rPr lang="en-US" dirty="0" smtClean="0"/>
              <a:t> </a:t>
            </a:r>
            <a:r>
              <a:rPr lang="en-US" dirty="0" err="1" smtClean="0"/>
              <a:t>Kapuak</a:t>
            </a:r>
            <a:r>
              <a:rPr lang="id-ID" dirty="0" smtClean="0"/>
              <a:t> </a:t>
            </a:r>
            <a:r>
              <a:rPr lang="en-US" dirty="0" err="1" smtClean="0"/>
              <a:t>diukur</a:t>
            </a:r>
            <a:r>
              <a:rPr lang="en-US" dirty="0" smtClean="0"/>
              <a:t> </a:t>
            </a:r>
            <a:r>
              <a:rPr lang="en-US" dirty="0" err="1" smtClean="0"/>
              <a:t>dengan</a:t>
            </a:r>
            <a:r>
              <a:rPr lang="en-US" dirty="0" smtClean="0"/>
              <a:t> </a:t>
            </a:r>
            <a:r>
              <a:rPr lang="en-US" dirty="0" err="1" smtClean="0"/>
              <a:t>menggunakan</a:t>
            </a:r>
            <a:r>
              <a:rPr lang="en-US" dirty="0" smtClean="0"/>
              <a:t> </a:t>
            </a:r>
            <a:r>
              <a:rPr lang="en-US" dirty="0" err="1" smtClean="0"/>
              <a:t>Indeks</a:t>
            </a:r>
            <a:r>
              <a:rPr lang="en-US" dirty="0" smtClean="0"/>
              <a:t> </a:t>
            </a:r>
            <a:r>
              <a:rPr lang="en-US" dirty="0" err="1" smtClean="0"/>
              <a:t>Kepuasan</a:t>
            </a:r>
            <a:r>
              <a:rPr lang="en-US" dirty="0" smtClean="0"/>
              <a:t> </a:t>
            </a:r>
            <a:r>
              <a:rPr lang="en-US" dirty="0" err="1" smtClean="0"/>
              <a:t>Masyarakat</a:t>
            </a:r>
            <a:r>
              <a:rPr lang="id-ID" dirty="0" smtClean="0"/>
              <a:t>.</a:t>
            </a:r>
          </a:p>
          <a:p>
            <a:pPr marL="514350" indent="-514350" algn="just">
              <a:lnSpc>
                <a:spcPct val="110000"/>
              </a:lnSpc>
              <a:buNone/>
            </a:pPr>
            <a:endParaRPr lang="id-ID" b="1" dirty="0" smtClean="0">
              <a:latin typeface="Times New Roman" pitchFamily="18" charset="0"/>
              <a:cs typeface="Times New Roman" pitchFamily="18" charset="0"/>
            </a:endParaRPr>
          </a:p>
          <a:p>
            <a:pPr marL="0" indent="0" algn="just">
              <a:lnSpc>
                <a:spcPct val="110000"/>
              </a:lnSpc>
              <a:buNone/>
            </a:pPr>
            <a:endParaRPr lang="id-ID" dirty="0">
              <a:latin typeface="Times New Roman" pitchFamily="18" charset="0"/>
              <a:cs typeface="Times New Roman" pitchFamily="18" charset="0"/>
            </a:endParaRPr>
          </a:p>
        </p:txBody>
      </p:sp>
    </p:spTree>
    <p:extLst>
      <p:ext uri="{BB962C8B-B14F-4D97-AF65-F5344CB8AC3E}">
        <p14:creationId xmlns:p14="http://schemas.microsoft.com/office/powerpoint/2010/main" xmlns="" val="3850607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39091" y="365126"/>
            <a:ext cx="10002981" cy="1020330"/>
          </a:xfrm>
        </p:spPr>
        <p:txBody>
          <a:bodyPr>
            <a:normAutofit/>
          </a:bodyPr>
          <a:lstStyle/>
          <a:p>
            <a:pPr marL="457200" indent="-457200" algn="ctr"/>
            <a:r>
              <a:rPr lang="id-ID" sz="2800" b="1" dirty="0" smtClean="0">
                <a:solidFill>
                  <a:srgbClr val="7030A0"/>
                </a:solidFill>
                <a:latin typeface="Arial" panose="020B0604020202020204" pitchFamily="34" charset="0"/>
                <a:cs typeface="Arial" panose="020B0604020202020204" pitchFamily="34" charset="0"/>
              </a:rPr>
              <a:t>		</a:t>
            </a:r>
            <a:endParaRPr lang="id-ID" sz="2800" b="1" dirty="0">
              <a:solidFill>
                <a:srgbClr val="7030A0"/>
              </a:solidFill>
              <a:latin typeface="Arial" panose="020B0604020202020204" pitchFamily="34" charset="0"/>
              <a:cs typeface="Arial" panose="020B0604020202020204" pitchFamily="34" charset="0"/>
            </a:endParaRPr>
          </a:p>
        </p:txBody>
      </p:sp>
      <p:sp>
        <p:nvSpPr>
          <p:cNvPr id="5" name="Content Placeholder 4"/>
          <p:cNvSpPr>
            <a:spLocks noGrp="1"/>
          </p:cNvSpPr>
          <p:nvPr>
            <p:ph idx="1"/>
          </p:nvPr>
        </p:nvSpPr>
        <p:spPr>
          <a:xfrm>
            <a:off x="360219" y="1413165"/>
            <a:ext cx="11291454" cy="5128312"/>
          </a:xfrm>
        </p:spPr>
        <p:txBody>
          <a:bodyPr>
            <a:normAutofit fontScale="92500" lnSpcReduction="10000"/>
          </a:bodyPr>
          <a:lstStyle/>
          <a:p>
            <a:pPr marL="514350" indent="-514350">
              <a:buNone/>
            </a:pPr>
            <a:r>
              <a:rPr lang="id-ID" sz="2400" b="1" dirty="0" smtClean="0">
                <a:solidFill>
                  <a:srgbClr val="7030A0"/>
                </a:solidFill>
                <a:latin typeface="Arial" panose="020B0604020202020204" pitchFamily="34" charset="0"/>
                <a:cs typeface="Arial" panose="020B0604020202020204" pitchFamily="34" charset="0"/>
              </a:rPr>
              <a:t>Landasan Teori</a:t>
            </a:r>
            <a:endParaRPr lang="id-ID" sz="2400" b="1" dirty="0" smtClean="0"/>
          </a:p>
          <a:p>
            <a:pPr marL="514350" indent="-514350">
              <a:lnSpc>
                <a:spcPct val="200000"/>
              </a:lnSpc>
              <a:buFont typeface="+mj-lt"/>
              <a:buAutoNum type="arabicPeriod"/>
            </a:pPr>
            <a:r>
              <a:rPr lang="id-ID" sz="2400" b="1" dirty="0" smtClean="0"/>
              <a:t>Pelayanan Publik</a:t>
            </a:r>
          </a:p>
          <a:p>
            <a:pPr marL="514350" indent="20638">
              <a:lnSpc>
                <a:spcPct val="100000"/>
              </a:lnSpc>
              <a:spcBef>
                <a:spcPts val="0"/>
              </a:spcBef>
              <a:buNone/>
            </a:pPr>
            <a:r>
              <a:rPr lang="id-ID" sz="2400" dirty="0" smtClean="0"/>
              <a:t>Pelayanan publik merupakan kegiatan pelayanan yang dilakukan oleh instansi atau pemerintah. Pemerintah sebagai penyedia layanan bertanggung jawab dan terus berupaya memberikan pelayanan yang terbaik kepada masyarakat</a:t>
            </a:r>
          </a:p>
          <a:p>
            <a:pPr marL="514350" indent="20638">
              <a:lnSpc>
                <a:spcPct val="100000"/>
              </a:lnSpc>
              <a:spcBef>
                <a:spcPts val="0"/>
              </a:spcBef>
              <a:buNone/>
            </a:pPr>
            <a:endParaRPr lang="id-ID" sz="2400" dirty="0" smtClean="0"/>
          </a:p>
          <a:p>
            <a:pPr marL="457200" indent="-457200">
              <a:lnSpc>
                <a:spcPct val="120000"/>
              </a:lnSpc>
              <a:spcBef>
                <a:spcPts val="0"/>
              </a:spcBef>
              <a:buFont typeface="+mj-lt"/>
              <a:buAutoNum type="arabicPeriod" startAt="2"/>
            </a:pPr>
            <a:r>
              <a:rPr lang="id-ID" sz="2400" b="1" dirty="0" smtClean="0"/>
              <a:t>Kepuasan Pelanggan</a:t>
            </a:r>
          </a:p>
          <a:p>
            <a:pPr marL="457200" indent="-6350">
              <a:lnSpc>
                <a:spcPct val="120000"/>
              </a:lnSpc>
              <a:spcBef>
                <a:spcPts val="0"/>
              </a:spcBef>
              <a:buNone/>
            </a:pPr>
            <a:r>
              <a:rPr lang="id-ID" sz="2400" dirty="0" smtClean="0"/>
              <a:t>Kepuasan pelanggan yaitu tolak ukur dalam kualitas layanan yang menimbulkan perasaan senang atau kecewa setelah membandingkan antara kinerja dengan harapan yang dirasakan</a:t>
            </a:r>
          </a:p>
          <a:p>
            <a:pPr marL="457200" indent="-6350">
              <a:lnSpc>
                <a:spcPct val="120000"/>
              </a:lnSpc>
              <a:spcBef>
                <a:spcPts val="0"/>
              </a:spcBef>
              <a:buNone/>
            </a:pPr>
            <a:endParaRPr lang="id-ID" sz="2400" dirty="0" smtClean="0"/>
          </a:p>
          <a:p>
            <a:pPr marL="457200" indent="-457200">
              <a:lnSpc>
                <a:spcPct val="120000"/>
              </a:lnSpc>
              <a:spcBef>
                <a:spcPts val="0"/>
              </a:spcBef>
              <a:buAutoNum type="arabicPeriod" startAt="3"/>
            </a:pPr>
            <a:r>
              <a:rPr lang="id-ID" sz="2400" b="1" dirty="0" smtClean="0"/>
              <a:t>Indeks Kepuasan Masyarakat</a:t>
            </a:r>
          </a:p>
          <a:p>
            <a:pPr marL="457200" indent="-6350">
              <a:lnSpc>
                <a:spcPct val="120000"/>
              </a:lnSpc>
              <a:spcBef>
                <a:spcPts val="0"/>
              </a:spcBef>
              <a:buNone/>
            </a:pPr>
            <a:r>
              <a:rPr lang="id-ID" sz="2400" dirty="0" smtClean="0"/>
              <a:t>Hasil pengukuran yang berupa angka digunakan untuk menganalisis kepuasan masyarakat atas pelayanan</a:t>
            </a:r>
          </a:p>
          <a:p>
            <a:pPr marL="457200" indent="-457200">
              <a:buFont typeface="+mj-lt"/>
              <a:buAutoNum type="arabicPeriod" startAt="2"/>
            </a:pPr>
            <a:endParaRPr lang="id-ID" sz="2400" b="1" dirty="0" smtClean="0"/>
          </a:p>
          <a:p>
            <a:pPr marL="457200" indent="-457200">
              <a:buFont typeface="+mj-lt"/>
              <a:buAutoNum type="arabicPeriod" startAt="2"/>
            </a:pPr>
            <a:endParaRPr lang="id-ID" sz="2400" b="1" dirty="0" smtClean="0"/>
          </a:p>
          <a:p>
            <a:pPr marL="514350" indent="-514350">
              <a:buFont typeface="+mj-lt"/>
              <a:buAutoNum type="arabicPeriod"/>
            </a:pPr>
            <a:endParaRPr lang="id-ID" sz="2400" b="1" dirty="0" smtClean="0"/>
          </a:p>
          <a:p>
            <a:pPr marL="514350" indent="-514350">
              <a:buNone/>
            </a:pPr>
            <a:endParaRPr lang="id-ID" dirty="0" smtClean="0"/>
          </a:p>
          <a:p>
            <a:pPr marL="514350" indent="-514350">
              <a:buNone/>
            </a:pPr>
            <a:endParaRPr lang="id-ID" dirty="0" smtClean="0"/>
          </a:p>
          <a:p>
            <a:pPr marL="514350" indent="-514350">
              <a:buNone/>
            </a:pPr>
            <a:endParaRPr lang="id-ID" dirty="0" smtClean="0"/>
          </a:p>
          <a:p>
            <a:pPr marL="514350" indent="-514350">
              <a:buNone/>
            </a:pPr>
            <a:endParaRPr lang="id-ID" sz="2400" dirty="0" smtClean="0"/>
          </a:p>
        </p:txBody>
      </p:sp>
      <p:sp>
        <p:nvSpPr>
          <p:cNvPr id="8" name="TextBox 7"/>
          <p:cNvSpPr txBox="1"/>
          <p:nvPr/>
        </p:nvSpPr>
        <p:spPr>
          <a:xfrm>
            <a:off x="568036" y="429491"/>
            <a:ext cx="10751128" cy="830997"/>
          </a:xfrm>
          <a:prstGeom prst="rect">
            <a:avLst/>
          </a:prstGeom>
          <a:noFill/>
        </p:spPr>
        <p:txBody>
          <a:bodyPr wrap="square" rtlCol="0">
            <a:spAutoFit/>
          </a:bodyPr>
          <a:lstStyle/>
          <a:p>
            <a:pPr algn="ctr"/>
            <a:r>
              <a:rPr lang="id-ID" sz="2400" b="1" dirty="0" smtClean="0"/>
              <a:t>BAB II</a:t>
            </a:r>
          </a:p>
          <a:p>
            <a:pPr algn="ctr"/>
            <a:r>
              <a:rPr lang="id-ID" sz="2400" b="1" dirty="0" smtClean="0"/>
              <a:t>KAJIAN PUSTAKA</a:t>
            </a:r>
            <a:endParaRPr lang="id-ID" sz="2400" b="1" dirty="0"/>
          </a:p>
        </p:txBody>
      </p:sp>
    </p:spTree>
    <p:extLst>
      <p:ext uri="{BB962C8B-B14F-4D97-AF65-F5344CB8AC3E}">
        <p14:creationId xmlns:p14="http://schemas.microsoft.com/office/powerpoint/2010/main" xmlns="" val="947899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down)">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down)">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wipe(down)">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wipe(down)">
                                      <p:cBhvr>
                                        <p:cTn id="27" dur="500"/>
                                        <p:tgtEl>
                                          <p:spTgt spid="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wipe(down)">
                                      <p:cBhvr>
                                        <p:cTn id="32" dur="500"/>
                                        <p:tgtEl>
                                          <p:spTgt spid="5">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animEffect transition="in" filter="wipe(down)">
                                      <p:cBhvr>
                                        <p:cTn id="37"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73965"/>
          </a:xfrm>
        </p:spPr>
        <p:txBody>
          <a:bodyPr>
            <a:normAutofit/>
          </a:bodyPr>
          <a:lstStyle/>
          <a:p>
            <a:pPr marL="457200" indent="-457200" algn="ctr"/>
            <a:r>
              <a:rPr lang="id-ID" sz="2800" b="1" dirty="0" smtClean="0">
                <a:solidFill>
                  <a:srgbClr val="7030A0"/>
                </a:solidFill>
                <a:latin typeface="Arial" panose="020B0604020202020204" pitchFamily="34" charset="0"/>
                <a:cs typeface="Arial" panose="020B0604020202020204" pitchFamily="34" charset="0"/>
              </a:rPr>
              <a:t>Kerangka Berpikir</a:t>
            </a:r>
            <a:endParaRPr lang="id-ID" sz="2800" b="1" dirty="0">
              <a:solidFill>
                <a:srgbClr val="7030A0"/>
              </a:solidFill>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p:txBody>
          <a:bodyPr>
            <a:normAutofit/>
          </a:bodyPr>
          <a:lstStyle/>
          <a:p>
            <a:endParaRPr lang="id-ID" dirty="0" smtClean="0"/>
          </a:p>
          <a:p>
            <a:pPr>
              <a:buNone/>
            </a:pPr>
            <a:endParaRPr lang="id-ID" dirty="0"/>
          </a:p>
        </p:txBody>
      </p:sp>
      <p:sp>
        <p:nvSpPr>
          <p:cNvPr id="5" name="Rectangle 4"/>
          <p:cNvSpPr/>
          <p:nvPr/>
        </p:nvSpPr>
        <p:spPr>
          <a:xfrm>
            <a:off x="4684542" y="1519311"/>
            <a:ext cx="2926080" cy="464233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t>INDIKATOR INDEKS</a:t>
            </a:r>
            <a:r>
              <a:rPr lang="id-ID" b="1" dirty="0" smtClean="0"/>
              <a:t> </a:t>
            </a:r>
            <a:r>
              <a:rPr lang="en-US" b="1" dirty="0" smtClean="0"/>
              <a:t>KEPUASAN</a:t>
            </a:r>
            <a:r>
              <a:rPr lang="id-ID" b="1" dirty="0" smtClean="0"/>
              <a:t> </a:t>
            </a:r>
            <a:r>
              <a:rPr lang="en-US" b="1" dirty="0" smtClean="0"/>
              <a:t>MASYARAKAT</a:t>
            </a:r>
            <a:endParaRPr lang="id-ID" dirty="0" smtClean="0"/>
          </a:p>
          <a:p>
            <a:pPr algn="ctr"/>
            <a:r>
              <a:rPr lang="id-ID" dirty="0" smtClean="0"/>
              <a:t>(</a:t>
            </a:r>
            <a:r>
              <a:rPr lang="id-ID" sz="1200" dirty="0" smtClean="0"/>
              <a:t>KEPMENPAN Nomor 14 Tahun 2017</a:t>
            </a:r>
            <a:r>
              <a:rPr lang="en-US" sz="1200" b="1" dirty="0" smtClean="0"/>
              <a:t>)</a:t>
            </a:r>
            <a:endParaRPr lang="id-ID" sz="1200" b="1" dirty="0" smtClean="0"/>
          </a:p>
          <a:p>
            <a:pPr algn="ctr"/>
            <a:endParaRPr lang="id-ID" sz="1200" dirty="0" smtClean="0"/>
          </a:p>
          <a:p>
            <a:pPr marL="342900" lvl="0" indent="-342900">
              <a:buFont typeface="+mj-lt"/>
              <a:buAutoNum type="arabicPeriod"/>
            </a:pPr>
            <a:r>
              <a:rPr lang="en-US" dirty="0" err="1" smtClean="0"/>
              <a:t>Persyaratan</a:t>
            </a:r>
            <a:endParaRPr lang="id-ID" dirty="0" smtClean="0"/>
          </a:p>
          <a:p>
            <a:pPr marL="342900" lvl="0" indent="-342900">
              <a:buFont typeface="+mj-lt"/>
              <a:buAutoNum type="arabicPeriod"/>
            </a:pPr>
            <a:r>
              <a:rPr lang="id-ID" dirty="0" smtClean="0"/>
              <a:t>Sistem, Mekanisme dan Prosedur </a:t>
            </a:r>
          </a:p>
          <a:p>
            <a:pPr marL="342900" lvl="0" indent="-342900">
              <a:buFont typeface="+mj-lt"/>
              <a:buAutoNum type="arabicPeriod"/>
            </a:pPr>
            <a:r>
              <a:rPr lang="en-US" dirty="0" err="1" smtClean="0"/>
              <a:t>Waktu</a:t>
            </a:r>
            <a:r>
              <a:rPr lang="en-US" dirty="0" smtClean="0"/>
              <a:t> </a:t>
            </a:r>
            <a:r>
              <a:rPr lang="en-US" dirty="0" err="1" smtClean="0"/>
              <a:t>penyelesaian</a:t>
            </a:r>
            <a:endParaRPr lang="id-ID" dirty="0" smtClean="0"/>
          </a:p>
          <a:p>
            <a:pPr marL="342900" lvl="0" indent="-342900">
              <a:buFont typeface="+mj-lt"/>
              <a:buAutoNum type="arabicPeriod"/>
            </a:pPr>
            <a:r>
              <a:rPr lang="en-US" dirty="0" err="1" smtClean="0"/>
              <a:t>Biaya</a:t>
            </a:r>
            <a:r>
              <a:rPr lang="en-US" dirty="0" smtClean="0"/>
              <a:t> </a:t>
            </a:r>
            <a:r>
              <a:rPr lang="en-US" dirty="0" err="1" smtClean="0"/>
              <a:t>atau</a:t>
            </a:r>
            <a:r>
              <a:rPr lang="en-US" dirty="0" smtClean="0"/>
              <a:t> </a:t>
            </a:r>
            <a:r>
              <a:rPr lang="en-US" dirty="0" err="1" smtClean="0"/>
              <a:t>tarif</a:t>
            </a:r>
            <a:endParaRPr lang="id-ID" dirty="0" smtClean="0"/>
          </a:p>
          <a:p>
            <a:pPr marL="342900" lvl="0" indent="-342900">
              <a:buFont typeface="+mj-lt"/>
              <a:buAutoNum type="arabicPeriod"/>
            </a:pPr>
            <a:r>
              <a:rPr lang="id-ID" dirty="0" smtClean="0"/>
              <a:t>Produk Spesifikasi Jenis Pelayanan </a:t>
            </a:r>
          </a:p>
          <a:p>
            <a:pPr marL="342900" lvl="0" indent="-342900">
              <a:buFont typeface="+mj-lt"/>
              <a:buAutoNum type="arabicPeriod"/>
            </a:pPr>
            <a:r>
              <a:rPr lang="en-US" dirty="0" err="1" smtClean="0"/>
              <a:t>Kompetensi</a:t>
            </a:r>
            <a:r>
              <a:rPr lang="en-US" dirty="0" smtClean="0"/>
              <a:t> </a:t>
            </a:r>
            <a:r>
              <a:rPr lang="en-US" dirty="0" err="1" smtClean="0"/>
              <a:t>pelaksana</a:t>
            </a:r>
            <a:endParaRPr lang="id-ID" dirty="0" smtClean="0"/>
          </a:p>
          <a:p>
            <a:pPr marL="342900" lvl="0" indent="-342900">
              <a:buFont typeface="+mj-lt"/>
              <a:buAutoNum type="arabicPeriod"/>
            </a:pPr>
            <a:r>
              <a:rPr lang="en-US" dirty="0" err="1" smtClean="0"/>
              <a:t>Perilaku</a:t>
            </a:r>
            <a:r>
              <a:rPr lang="en-US" dirty="0" smtClean="0"/>
              <a:t> </a:t>
            </a:r>
            <a:r>
              <a:rPr lang="en-US" dirty="0" err="1" smtClean="0"/>
              <a:t>pelaksana</a:t>
            </a:r>
            <a:endParaRPr lang="id-ID" dirty="0" smtClean="0"/>
          </a:p>
          <a:p>
            <a:pPr marL="342900" lvl="0" indent="-342900">
              <a:buFont typeface="+mj-lt"/>
              <a:buAutoNum type="arabicPeriod"/>
            </a:pPr>
            <a:r>
              <a:rPr lang="id-ID" dirty="0" smtClean="0"/>
              <a:t>Penanganan Pengaduan, Saran dan Masukan </a:t>
            </a:r>
          </a:p>
          <a:p>
            <a:pPr marL="342900" lvl="0" indent="-342900">
              <a:buFont typeface="+mj-lt"/>
              <a:buAutoNum type="arabicPeriod"/>
            </a:pPr>
            <a:r>
              <a:rPr lang="en-US" dirty="0" err="1" smtClean="0"/>
              <a:t>Sarana</a:t>
            </a:r>
            <a:r>
              <a:rPr lang="en-US" dirty="0" smtClean="0"/>
              <a:t> </a:t>
            </a:r>
            <a:r>
              <a:rPr lang="en-US" dirty="0" err="1" smtClean="0"/>
              <a:t>dan</a:t>
            </a:r>
            <a:r>
              <a:rPr lang="en-US" dirty="0" smtClean="0"/>
              <a:t> </a:t>
            </a:r>
            <a:r>
              <a:rPr lang="en-US" dirty="0" err="1" smtClean="0"/>
              <a:t>prasarana</a:t>
            </a:r>
            <a:endParaRPr lang="id-ID" dirty="0" smtClean="0"/>
          </a:p>
        </p:txBody>
      </p:sp>
      <p:sp>
        <p:nvSpPr>
          <p:cNvPr id="8" name="Rectangle 7"/>
          <p:cNvSpPr/>
          <p:nvPr/>
        </p:nvSpPr>
        <p:spPr>
          <a:xfrm>
            <a:off x="8440616" y="3460653"/>
            <a:ext cx="1913206" cy="73152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id-ID" b="1" dirty="0" smtClean="0"/>
          </a:p>
          <a:p>
            <a:pPr algn="ctr"/>
            <a:r>
              <a:rPr lang="id-ID" b="1" dirty="0" smtClean="0"/>
              <a:t>Kepuasan Masyarakat</a:t>
            </a:r>
            <a:endParaRPr lang="id-ID" dirty="0" smtClean="0"/>
          </a:p>
          <a:p>
            <a:pPr algn="ctr"/>
            <a:endParaRPr lang="id-ID" dirty="0"/>
          </a:p>
        </p:txBody>
      </p:sp>
      <p:sp>
        <p:nvSpPr>
          <p:cNvPr id="9" name="Rectangle 8"/>
          <p:cNvSpPr/>
          <p:nvPr/>
        </p:nvSpPr>
        <p:spPr>
          <a:xfrm>
            <a:off x="1786596" y="2869808"/>
            <a:ext cx="2082019" cy="226489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err="1" smtClean="0"/>
              <a:t>Pelayanan</a:t>
            </a:r>
            <a:r>
              <a:rPr lang="en-US" b="1" dirty="0" smtClean="0"/>
              <a:t> </a:t>
            </a:r>
            <a:r>
              <a:rPr lang="en-US" b="1" dirty="0" err="1" smtClean="0"/>
              <a:t>Pemerintahan</a:t>
            </a:r>
            <a:endParaRPr lang="id-ID" dirty="0" smtClean="0"/>
          </a:p>
          <a:p>
            <a:pPr algn="ctr"/>
            <a:r>
              <a:rPr lang="en-US" b="1" dirty="0" smtClean="0"/>
              <a:t>Kantor </a:t>
            </a:r>
            <a:r>
              <a:rPr lang="en-US" b="1" dirty="0" err="1" smtClean="0"/>
              <a:t>Wali</a:t>
            </a:r>
            <a:r>
              <a:rPr lang="en-US" b="1" dirty="0" smtClean="0"/>
              <a:t> </a:t>
            </a:r>
            <a:r>
              <a:rPr lang="en-US" b="1" dirty="0" err="1" smtClean="0"/>
              <a:t>Nagari</a:t>
            </a:r>
            <a:r>
              <a:rPr lang="en-US" b="1" dirty="0" smtClean="0"/>
              <a:t> </a:t>
            </a:r>
            <a:r>
              <a:rPr lang="en-US" b="1" dirty="0" err="1" smtClean="0"/>
              <a:t>Simpang</a:t>
            </a:r>
            <a:r>
              <a:rPr lang="en-US" b="1" dirty="0" smtClean="0"/>
              <a:t> </a:t>
            </a:r>
            <a:r>
              <a:rPr lang="en-US" b="1" dirty="0" err="1" smtClean="0"/>
              <a:t>Kapuak</a:t>
            </a:r>
            <a:r>
              <a:rPr lang="en-US" b="1" dirty="0" smtClean="0"/>
              <a:t> </a:t>
            </a:r>
            <a:r>
              <a:rPr lang="en-US" b="1" dirty="0" err="1" smtClean="0"/>
              <a:t>Kecamatan</a:t>
            </a:r>
            <a:r>
              <a:rPr lang="en-US" b="1" dirty="0" smtClean="0"/>
              <a:t> </a:t>
            </a:r>
            <a:r>
              <a:rPr lang="en-US" b="1" dirty="0" err="1" smtClean="0"/>
              <a:t>Mungka</a:t>
            </a:r>
            <a:r>
              <a:rPr lang="en-US" b="1" dirty="0" smtClean="0"/>
              <a:t> </a:t>
            </a:r>
            <a:r>
              <a:rPr lang="en-US" b="1" dirty="0" err="1" smtClean="0"/>
              <a:t>Kabupaten</a:t>
            </a:r>
            <a:r>
              <a:rPr lang="en-US" b="1" dirty="0" smtClean="0"/>
              <a:t> Lima </a:t>
            </a:r>
            <a:r>
              <a:rPr lang="en-US" b="1" dirty="0" err="1" smtClean="0"/>
              <a:t>Puluh</a:t>
            </a:r>
            <a:r>
              <a:rPr lang="en-US" b="1" dirty="0" smtClean="0"/>
              <a:t> Kota</a:t>
            </a:r>
            <a:endParaRPr lang="id-ID" dirty="0" smtClean="0"/>
          </a:p>
        </p:txBody>
      </p:sp>
      <p:cxnSp>
        <p:nvCxnSpPr>
          <p:cNvPr id="11" name="Straight Connector 10"/>
          <p:cNvCxnSpPr>
            <a:stCxn id="5" idx="3"/>
            <a:endCxn id="8" idx="1"/>
          </p:cNvCxnSpPr>
          <p:nvPr/>
        </p:nvCxnSpPr>
        <p:spPr>
          <a:xfrm flipV="1">
            <a:off x="7610622" y="3826413"/>
            <a:ext cx="829994" cy="14067"/>
          </a:xfrm>
          <a:prstGeom prst="line">
            <a:avLst/>
          </a:prstGeom>
          <a:ln w="57150"/>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flipV="1">
            <a:off x="3880338" y="3866271"/>
            <a:ext cx="829994" cy="14067"/>
          </a:xfrm>
          <a:prstGeom prst="line">
            <a:avLst/>
          </a:prstGeom>
          <a:ln w="571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9478999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81891" y="1688124"/>
            <a:ext cx="10771909" cy="4777070"/>
          </a:xfrm>
        </p:spPr>
        <p:txBody>
          <a:bodyPr>
            <a:normAutofit fontScale="85000" lnSpcReduction="10000"/>
          </a:bodyPr>
          <a:lstStyle/>
          <a:p>
            <a:pPr marL="514350" indent="-514350">
              <a:lnSpc>
                <a:spcPct val="120000"/>
              </a:lnSpc>
              <a:buNone/>
            </a:pPr>
            <a:r>
              <a:rPr lang="id-ID" b="1" dirty="0" smtClean="0">
                <a:solidFill>
                  <a:srgbClr val="7030A0"/>
                </a:solidFill>
                <a:latin typeface="Arial" pitchFamily="34" charset="0"/>
                <a:cs typeface="Arial" pitchFamily="34" charset="0"/>
              </a:rPr>
              <a:t>Metode Penelitian</a:t>
            </a:r>
          </a:p>
          <a:p>
            <a:pPr marL="514350" indent="-63500" algn="just">
              <a:lnSpc>
                <a:spcPct val="120000"/>
              </a:lnSpc>
              <a:buNone/>
            </a:pPr>
            <a:r>
              <a:rPr lang="id-ID" dirty="0" smtClean="0">
                <a:effectLst>
                  <a:outerShdw blurRad="60007" dist="310007" dir="7680000" sy="30000" kx="1300200" algn="ctr" rotWithShape="0">
                    <a:prstClr val="black">
                      <a:alpha val="32000"/>
                    </a:prstClr>
                  </a:outerShdw>
                </a:effectLst>
              </a:rPr>
              <a:t>Metode penelitian yang digunakan dalam penelitian ini adalah penelitian deskriptif.  Penelitian ini menggunakan analisis </a:t>
            </a:r>
            <a:r>
              <a:rPr lang="id-ID" dirty="0" smtClean="0"/>
              <a:t> Indeks Kepuasan Masyarakat </a:t>
            </a:r>
            <a:r>
              <a:rPr lang="id-ID" dirty="0" smtClean="0">
                <a:effectLst>
                  <a:outerShdw blurRad="60007" dist="310007" dir="7680000" sy="30000" kx="1300200" algn="ctr" rotWithShape="0">
                    <a:prstClr val="black">
                      <a:alpha val="32000"/>
                    </a:prstClr>
                  </a:outerShdw>
                </a:effectLst>
              </a:rPr>
              <a:t> (IKM) berupa angka yang selanjutnya ditafsirkan kedalam kalimat-kalimat.</a:t>
            </a:r>
          </a:p>
          <a:p>
            <a:pPr marL="514350" indent="-514350" algn="just">
              <a:lnSpc>
                <a:spcPct val="120000"/>
              </a:lnSpc>
              <a:spcBef>
                <a:spcPts val="600"/>
              </a:spcBef>
              <a:buFont typeface="+mj-lt"/>
              <a:buAutoNum type="alphaUcPeriod" startAt="2"/>
            </a:pPr>
            <a:endParaRPr lang="id-ID" b="1" dirty="0" smtClean="0">
              <a:solidFill>
                <a:srgbClr val="7030A0"/>
              </a:solidFill>
              <a:latin typeface="Arial" panose="020B0604020202020204" pitchFamily="34" charset="0"/>
              <a:cs typeface="Arial" panose="020B0604020202020204" pitchFamily="34" charset="0"/>
            </a:endParaRPr>
          </a:p>
          <a:p>
            <a:pPr marL="514350" indent="-514350" algn="just">
              <a:lnSpc>
                <a:spcPct val="120000"/>
              </a:lnSpc>
              <a:buNone/>
            </a:pPr>
            <a:r>
              <a:rPr lang="id-ID" b="1" dirty="0" smtClean="0">
                <a:solidFill>
                  <a:srgbClr val="7030A0"/>
                </a:solidFill>
                <a:latin typeface="Arial" panose="020B0604020202020204" pitchFamily="34" charset="0"/>
                <a:cs typeface="Arial" panose="020B0604020202020204" pitchFamily="34" charset="0"/>
              </a:rPr>
              <a:t>Waktu dan Tempat Pelaksanaan</a:t>
            </a:r>
          </a:p>
          <a:p>
            <a:pPr marL="514350" indent="-514350" algn="just">
              <a:lnSpc>
                <a:spcPct val="120000"/>
              </a:lnSpc>
              <a:buNone/>
            </a:pPr>
            <a:r>
              <a:rPr lang="id-ID" dirty="0" smtClean="0"/>
              <a:t>	</a:t>
            </a:r>
            <a:r>
              <a:rPr lang="id-ID" dirty="0" smtClean="0">
                <a:effectLst>
                  <a:outerShdw blurRad="60007" dist="310007" dir="7680000" sy="30000" kx="1300200" algn="ctr" rotWithShape="0">
                    <a:prstClr val="black">
                      <a:alpha val="32000"/>
                    </a:prstClr>
                  </a:outerShdw>
                </a:effectLst>
              </a:rPr>
              <a:t>Penelitian ini dilakukan pada Kantor Wali Nagari Simpang Kapuak Kecamatan Mungka Kabupaten Lima Puluh Kota.</a:t>
            </a:r>
            <a:r>
              <a:rPr lang="id-ID" b="1" dirty="0" smtClean="0">
                <a:effectLst>
                  <a:outerShdw blurRad="60007" dist="310007" dir="7680000" sy="30000" kx="1300200" algn="ctr" rotWithShape="0">
                    <a:prstClr val="black">
                      <a:alpha val="32000"/>
                    </a:prstClr>
                  </a:outerShdw>
                </a:effectLst>
              </a:rPr>
              <a:t> </a:t>
            </a:r>
          </a:p>
          <a:p>
            <a:pPr marL="514350" indent="-514350" algn="just">
              <a:lnSpc>
                <a:spcPct val="120000"/>
              </a:lnSpc>
              <a:buNone/>
            </a:pPr>
            <a:r>
              <a:rPr lang="id-ID" b="1" dirty="0" smtClean="0">
                <a:effectLst>
                  <a:outerShdw blurRad="60007" dist="310007" dir="7680000" sy="30000" kx="1300200" algn="ctr" rotWithShape="0">
                    <a:prstClr val="black">
                      <a:alpha val="32000"/>
                    </a:prstClr>
                  </a:outerShdw>
                </a:effectLst>
              </a:rPr>
              <a:t>	</a:t>
            </a:r>
            <a:r>
              <a:rPr lang="id-ID" dirty="0" smtClean="0">
                <a:effectLst>
                  <a:outerShdw blurRad="60007" dist="310007" dir="7680000" sy="30000" kx="1300200" algn="ctr" rotWithShape="0">
                    <a:prstClr val="black">
                      <a:alpha val="32000"/>
                    </a:prstClr>
                  </a:outerShdw>
                </a:effectLst>
              </a:rPr>
              <a:t>Sedangkan waktu penelitian dilakukan sejak bulan Mei sampai Juli tahun2022.</a:t>
            </a:r>
            <a:endParaRPr lang="en-ID" sz="2800" b="1" dirty="0" smtClean="0">
              <a:solidFill>
                <a:srgbClr val="7030A0"/>
              </a:solidFill>
              <a:effectLst>
                <a:outerShdw blurRad="60007" dist="310007" dir="7680000" sy="30000" kx="1300200" algn="ctr" rotWithShape="0">
                  <a:prstClr val="black">
                    <a:alpha val="32000"/>
                  </a:prstClr>
                </a:outerShdw>
              </a:effectLst>
              <a:latin typeface="Arial" panose="020B0604020202020204" pitchFamily="34" charset="0"/>
              <a:cs typeface="Arial" panose="020B0604020202020204" pitchFamily="34" charset="0"/>
            </a:endParaRPr>
          </a:p>
        </p:txBody>
      </p:sp>
      <p:sp>
        <p:nvSpPr>
          <p:cNvPr id="4" name="TextBox 3"/>
          <p:cNvSpPr txBox="1"/>
          <p:nvPr/>
        </p:nvSpPr>
        <p:spPr>
          <a:xfrm>
            <a:off x="595746" y="498768"/>
            <a:ext cx="10723418" cy="1107996"/>
          </a:xfrm>
          <a:prstGeom prst="rect">
            <a:avLst/>
          </a:prstGeom>
          <a:noFill/>
        </p:spPr>
        <p:txBody>
          <a:bodyPr wrap="square" rtlCol="0">
            <a:spAutoFit/>
          </a:bodyPr>
          <a:lstStyle/>
          <a:p>
            <a:pPr marL="514350" indent="-514350" algn="ctr"/>
            <a:r>
              <a:rPr lang="id-ID" sz="2400" b="1" dirty="0" smtClean="0">
                <a:solidFill>
                  <a:srgbClr val="7030A0"/>
                </a:solidFill>
                <a:latin typeface="Arial" pitchFamily="34" charset="0"/>
                <a:cs typeface="Arial" pitchFamily="34" charset="0"/>
              </a:rPr>
              <a:t>BAB III</a:t>
            </a:r>
          </a:p>
          <a:p>
            <a:pPr marL="514350" indent="-514350" algn="ctr"/>
            <a:r>
              <a:rPr lang="id-ID" sz="2400" b="1" dirty="0" smtClean="0">
                <a:solidFill>
                  <a:srgbClr val="7030A0"/>
                </a:solidFill>
                <a:latin typeface="Arial" pitchFamily="34" charset="0"/>
                <a:cs typeface="Arial" pitchFamily="34" charset="0"/>
              </a:rPr>
              <a:t>METODE PENELITIAN</a:t>
            </a:r>
          </a:p>
          <a:p>
            <a:pPr marL="342900" indent="-342900"/>
            <a:r>
              <a:rPr lang="id-ID" dirty="0" smtClean="0"/>
              <a:t> </a:t>
            </a:r>
          </a:p>
        </p:txBody>
      </p:sp>
    </p:spTree>
    <p:extLst>
      <p:ext uri="{BB962C8B-B14F-4D97-AF65-F5344CB8AC3E}">
        <p14:creationId xmlns:p14="http://schemas.microsoft.com/office/powerpoint/2010/main" xmlns="" val="947899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 calcmode="lin" valueType="num">
                                      <p:cBhvr additive="base">
                                        <p:cTn id="2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 calcmode="lin" valueType="num">
                                      <p:cBhvr additive="base">
                                        <p:cTn id="2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 calcmode="lin" valueType="num">
                                      <p:cBhvr additive="base">
                                        <p:cTn id="3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 calcmode="lin" valueType="num">
                                      <p:cBhvr additive="base">
                                        <p:cTn id="4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3">
                                            <p:txEl>
                                              <p:pRg st="5" end="5"/>
                                            </p:txEl>
                                          </p:spTgt>
                                        </p:tgtEl>
                                        <p:attrNameLst>
                                          <p:attrName>style.visibility</p:attrName>
                                        </p:attrNameLst>
                                      </p:cBhvr>
                                      <p:to>
                                        <p:strVal val="visible"/>
                                      </p:to>
                                    </p:set>
                                    <p:anim calcmode="lin" valueType="num">
                                      <p:cBhvr additive="base">
                                        <p:cTn id="4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t="-17000" b="-17000"/>
          </a:stretch>
        </a:blipFill>
        <a:effectLst/>
      </p:bgPr>
    </p:bg>
    <p:spTree>
      <p:nvGrpSpPr>
        <p:cNvPr id="1" name=""/>
        <p:cNvGrpSpPr/>
        <p:nvPr/>
      </p:nvGrpSpPr>
      <p:grpSpPr>
        <a:xfrm>
          <a:off x="0" y="0"/>
          <a:ext cx="0" cy="0"/>
          <a:chOff x="0" y="0"/>
          <a:chExt cx="0" cy="0"/>
        </a:xfrm>
      </p:grpSpPr>
      <p:sp>
        <p:nvSpPr>
          <p:cNvPr id="4" name="TextBox 3"/>
          <p:cNvSpPr txBox="1"/>
          <p:nvPr/>
        </p:nvSpPr>
        <p:spPr>
          <a:xfrm>
            <a:off x="351692" y="290951"/>
            <a:ext cx="10967472" cy="820417"/>
          </a:xfrm>
          <a:prstGeom prst="rect">
            <a:avLst/>
          </a:prstGeom>
          <a:noFill/>
        </p:spPr>
        <p:txBody>
          <a:bodyPr wrap="square" rtlCol="0">
            <a:spAutoFit/>
          </a:bodyPr>
          <a:lstStyle/>
          <a:p>
            <a:pPr marL="514350" indent="-514350">
              <a:lnSpc>
                <a:spcPct val="200000"/>
              </a:lnSpc>
            </a:pPr>
            <a:r>
              <a:rPr lang="id-ID" sz="2800" b="1" dirty="0" smtClean="0">
                <a:solidFill>
                  <a:srgbClr val="7030A0"/>
                </a:solidFill>
                <a:effectLst>
                  <a:outerShdw blurRad="60007" dist="310007" dir="7680000" sy="30000" kx="1300200" algn="ctr" rotWithShape="0">
                    <a:prstClr val="black">
                      <a:alpha val="32000"/>
                    </a:prstClr>
                  </a:outerShdw>
                </a:effectLst>
                <a:latin typeface="Arial" pitchFamily="34" charset="0"/>
                <a:cs typeface="Arial" pitchFamily="34" charset="0"/>
              </a:rPr>
              <a:t>Populasi dan Sampel</a:t>
            </a:r>
          </a:p>
        </p:txBody>
      </p:sp>
      <p:sp>
        <p:nvSpPr>
          <p:cNvPr id="14" name="TextBox 13"/>
          <p:cNvSpPr txBox="1"/>
          <p:nvPr/>
        </p:nvSpPr>
        <p:spPr>
          <a:xfrm>
            <a:off x="762001" y="1440873"/>
            <a:ext cx="10875818" cy="1692771"/>
          </a:xfrm>
          <a:prstGeom prst="rect">
            <a:avLst/>
          </a:prstGeom>
          <a:noFill/>
        </p:spPr>
        <p:txBody>
          <a:bodyPr wrap="square" rtlCol="0">
            <a:spAutoFit/>
          </a:bodyPr>
          <a:lstStyle/>
          <a:p>
            <a:pPr marL="514350" indent="-514350"/>
            <a:r>
              <a:rPr lang="id-ID" sz="2600" b="1" dirty="0" smtClean="0">
                <a:solidFill>
                  <a:srgbClr val="7030A0"/>
                </a:solidFill>
              </a:rPr>
              <a:t>Populasi</a:t>
            </a:r>
          </a:p>
          <a:p>
            <a:pPr marL="536575" indent="-342900"/>
            <a:r>
              <a:rPr lang="id-ID" sz="2600" dirty="0" smtClean="0"/>
              <a:t>	Populasi dalam penelitian ini adalah seluruh masyarakat yang menjadi pelanggan di Kantor Wali Nagari Simpang Kapuak. </a:t>
            </a:r>
          </a:p>
          <a:p>
            <a:pPr marL="342900" indent="-342900"/>
            <a:endParaRPr lang="id-ID" sz="2600" dirty="0"/>
          </a:p>
        </p:txBody>
      </p:sp>
      <p:sp>
        <p:nvSpPr>
          <p:cNvPr id="15" name="TextBox 14"/>
          <p:cNvSpPr txBox="1"/>
          <p:nvPr/>
        </p:nvSpPr>
        <p:spPr>
          <a:xfrm>
            <a:off x="775855" y="2951018"/>
            <a:ext cx="10764982" cy="2893100"/>
          </a:xfrm>
          <a:prstGeom prst="rect">
            <a:avLst/>
          </a:prstGeom>
          <a:noFill/>
        </p:spPr>
        <p:txBody>
          <a:bodyPr wrap="square" rtlCol="0">
            <a:spAutoFit/>
          </a:bodyPr>
          <a:lstStyle/>
          <a:p>
            <a:pPr marL="457200" indent="-457200"/>
            <a:r>
              <a:rPr lang="id-ID" sz="2600" b="1" dirty="0" smtClean="0">
                <a:solidFill>
                  <a:srgbClr val="7030A0"/>
                </a:solidFill>
              </a:rPr>
              <a:t>Sampel</a:t>
            </a:r>
          </a:p>
          <a:p>
            <a:pPr marL="539750" indent="-179388" algn="just"/>
            <a:r>
              <a:rPr lang="id-ID" sz="2600" dirty="0" smtClean="0"/>
              <a:t>	Teknik sampling yang digunakan dalam penelitian ini adalah teknik simple random sampling yaitu suatu teknik pengambilan sample secara acak, dimana setiap populasi </a:t>
            </a:r>
            <a:r>
              <a:rPr lang="id-ID" sz="2600" dirty="0" smtClean="0"/>
              <a:t>memiliki </a:t>
            </a:r>
            <a:r>
              <a:rPr lang="id-ID" sz="2600" dirty="0" smtClean="0"/>
              <a:t>kesempatan yang sama untuk terpilih menjadi sampel.</a:t>
            </a:r>
          </a:p>
          <a:p>
            <a:pPr marL="539750" indent="-4763" algn="just"/>
            <a:r>
              <a:rPr lang="id-ID" sz="2600" dirty="0" smtClean="0"/>
              <a:t>Sampel yang digunakan dalam peneltian ini sebanyak 95 populasi.</a:t>
            </a:r>
          </a:p>
          <a:p>
            <a:pPr marL="342900" indent="-342900"/>
            <a:endParaRPr lang="id-ID" sz="2600" b="1" dirty="0"/>
          </a:p>
        </p:txBody>
      </p:sp>
    </p:spTree>
    <p:extLst>
      <p:ext uri="{BB962C8B-B14F-4D97-AF65-F5344CB8AC3E}">
        <p14:creationId xmlns:p14="http://schemas.microsoft.com/office/powerpoint/2010/main" xmlns="" val="947899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wipe(down)">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wipe(down)">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animEffect transition="in" filter="wipe(down)">
                                      <p:cBhvr>
                                        <p:cTn id="17" dur="500"/>
                                        <p:tgtEl>
                                          <p:spTgt spid="1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5">
                                            <p:txEl>
                                              <p:pRg st="1" end="1"/>
                                            </p:txEl>
                                          </p:spTgt>
                                        </p:tgtEl>
                                        <p:attrNameLst>
                                          <p:attrName>style.visibility</p:attrName>
                                        </p:attrNameLst>
                                      </p:cBhvr>
                                      <p:to>
                                        <p:strVal val="visible"/>
                                      </p:to>
                                    </p:set>
                                    <p:animEffect transition="in" filter="wipe(down)">
                                      <p:cBhvr>
                                        <p:cTn id="22" dur="500"/>
                                        <p:tgtEl>
                                          <p:spTgt spid="1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5">
                                            <p:txEl>
                                              <p:pRg st="2" end="2"/>
                                            </p:txEl>
                                          </p:spTgt>
                                        </p:tgtEl>
                                        <p:attrNameLst>
                                          <p:attrName>style.visibility</p:attrName>
                                        </p:attrNameLst>
                                      </p:cBhvr>
                                      <p:to>
                                        <p:strVal val="visible"/>
                                      </p:to>
                                    </p:set>
                                    <p:animEffect transition="in" filter="wipe(down)">
                                      <p:cBhvr>
                                        <p:cTn id="27"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1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t="-17000" b="-17000"/>
          </a:stretch>
        </a:blipFill>
        <a:effectLst/>
      </p:bgPr>
    </p:bg>
    <p:spTree>
      <p:nvGrpSpPr>
        <p:cNvPr id="1" name=""/>
        <p:cNvGrpSpPr/>
        <p:nvPr/>
      </p:nvGrpSpPr>
      <p:grpSpPr>
        <a:xfrm>
          <a:off x="0" y="0"/>
          <a:ext cx="0" cy="0"/>
          <a:chOff x="0" y="0"/>
          <a:chExt cx="0" cy="0"/>
        </a:xfrm>
      </p:grpSpPr>
      <p:sp>
        <p:nvSpPr>
          <p:cNvPr id="4" name="TextBox 3"/>
          <p:cNvSpPr txBox="1"/>
          <p:nvPr/>
        </p:nvSpPr>
        <p:spPr>
          <a:xfrm>
            <a:off x="595746" y="290951"/>
            <a:ext cx="10723418" cy="716350"/>
          </a:xfrm>
          <a:prstGeom prst="rect">
            <a:avLst/>
          </a:prstGeom>
          <a:noFill/>
        </p:spPr>
        <p:txBody>
          <a:bodyPr wrap="square" rtlCol="0">
            <a:spAutoFit/>
          </a:bodyPr>
          <a:lstStyle/>
          <a:p>
            <a:pPr marL="514350" indent="-514350">
              <a:lnSpc>
                <a:spcPct val="200000"/>
              </a:lnSpc>
            </a:pPr>
            <a:r>
              <a:rPr lang="id-ID" sz="2400" b="1" dirty="0" smtClean="0">
                <a:solidFill>
                  <a:srgbClr val="7030A0"/>
                </a:solidFill>
                <a:effectLst>
                  <a:outerShdw blurRad="60007" dist="310007" dir="7680000" sy="30000" kx="1300200" algn="ctr" rotWithShape="0">
                    <a:prstClr val="black">
                      <a:alpha val="32000"/>
                    </a:prstClr>
                  </a:outerShdw>
                </a:effectLst>
                <a:latin typeface="Arial" pitchFamily="34" charset="0"/>
                <a:cs typeface="Arial" pitchFamily="34" charset="0"/>
              </a:rPr>
              <a:t>Pengembangan Instrumen</a:t>
            </a:r>
          </a:p>
        </p:txBody>
      </p:sp>
      <p:sp>
        <p:nvSpPr>
          <p:cNvPr id="6" name="TextBox 5"/>
          <p:cNvSpPr txBox="1"/>
          <p:nvPr/>
        </p:nvSpPr>
        <p:spPr>
          <a:xfrm>
            <a:off x="1149927" y="1364566"/>
            <a:ext cx="10280073" cy="2246769"/>
          </a:xfrm>
          <a:prstGeom prst="rect">
            <a:avLst/>
          </a:prstGeom>
          <a:noFill/>
        </p:spPr>
        <p:txBody>
          <a:bodyPr wrap="square" rtlCol="0">
            <a:spAutoFit/>
          </a:bodyPr>
          <a:lstStyle/>
          <a:p>
            <a:pPr algn="just"/>
            <a:r>
              <a:rPr lang="id-ID" sz="2000" dirty="0" smtClean="0">
                <a:latin typeface="Arial" pitchFamily="34" charset="0"/>
                <a:cs typeface="Arial" pitchFamily="34" charset="0"/>
              </a:rPr>
              <a:t>Instrumen penelitian ini menggunakan alat ukur skala bertingkat dengan 4 skala pengukuran atau dengan 4 alternatif jawaban, yaitu SS = Sangat Setuju, S = Setuju, TS = Tidak Setuju, STS = Sangat Tidak Setuju. Berikut ini tabel  menunjukkan skala bobot penilaian yang digunakan:</a:t>
            </a:r>
          </a:p>
          <a:p>
            <a:endParaRPr lang="id-ID" sz="2000" dirty="0" smtClean="0">
              <a:latin typeface="Arial" pitchFamily="34" charset="0"/>
              <a:cs typeface="Arial" pitchFamily="34" charset="0"/>
            </a:endParaRPr>
          </a:p>
          <a:p>
            <a:r>
              <a:rPr lang="id-ID" sz="2000" b="1" dirty="0" smtClean="0">
                <a:latin typeface="Arial" pitchFamily="34" charset="0"/>
                <a:cs typeface="Arial" pitchFamily="34" charset="0"/>
              </a:rPr>
              <a:t>		                             Skala Bobot Penilaian</a:t>
            </a:r>
            <a:endParaRPr lang="id-ID" sz="2000" dirty="0" smtClean="0">
              <a:latin typeface="Arial" pitchFamily="34" charset="0"/>
              <a:cs typeface="Arial" pitchFamily="34" charset="0"/>
            </a:endParaRPr>
          </a:p>
          <a:p>
            <a:endParaRPr lang="id-ID" sz="2000" dirty="0">
              <a:latin typeface="Arial" pitchFamily="34" charset="0"/>
              <a:cs typeface="Arial" pitchFamily="34" charset="0"/>
            </a:endParaRPr>
          </a:p>
        </p:txBody>
      </p:sp>
      <p:graphicFrame>
        <p:nvGraphicFramePr>
          <p:cNvPr id="7" name="Table 6"/>
          <p:cNvGraphicFramePr>
            <a:graphicFrameLocks noGrp="1"/>
          </p:cNvGraphicFramePr>
          <p:nvPr/>
        </p:nvGraphicFramePr>
        <p:xfrm>
          <a:off x="2479965" y="3214255"/>
          <a:ext cx="6539346" cy="2133600"/>
        </p:xfrm>
        <a:graphic>
          <a:graphicData uri="http://schemas.openxmlformats.org/drawingml/2006/table">
            <a:tbl>
              <a:tblPr/>
              <a:tblGrid>
                <a:gridCol w="580314"/>
                <a:gridCol w="3701495"/>
                <a:gridCol w="2257537"/>
              </a:tblGrid>
              <a:tr h="426720">
                <a:tc>
                  <a:txBody>
                    <a:bodyPr/>
                    <a:lstStyle/>
                    <a:p>
                      <a:pPr algn="just">
                        <a:lnSpc>
                          <a:spcPct val="150000"/>
                        </a:lnSpc>
                        <a:spcAft>
                          <a:spcPts val="0"/>
                        </a:spcAft>
                      </a:pPr>
                      <a:r>
                        <a:rPr lang="id-ID" sz="1800" kern="0" dirty="0">
                          <a:latin typeface="Times New Roman"/>
                          <a:ea typeface="Calibri"/>
                        </a:rPr>
                        <a:t>No </a:t>
                      </a:r>
                      <a:endParaRPr lang="id-ID" sz="1800" kern="1000" dirty="0">
                        <a:latin typeface="Times New Roman"/>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800" kern="0">
                          <a:latin typeface="Times New Roman"/>
                          <a:ea typeface="Calibri"/>
                        </a:rPr>
                        <a:t>Kriteria Penilaian</a:t>
                      </a:r>
                      <a:endParaRPr lang="id-ID" sz="1800" kern="1000">
                        <a:latin typeface="Times New Roman"/>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800" kern="0">
                          <a:latin typeface="Times New Roman"/>
                          <a:ea typeface="Calibri"/>
                        </a:rPr>
                        <a:t>Skor</a:t>
                      </a:r>
                      <a:endParaRPr lang="id-ID" sz="1800" kern="1000">
                        <a:latin typeface="Times New Roman"/>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720">
                <a:tc>
                  <a:txBody>
                    <a:bodyPr/>
                    <a:lstStyle/>
                    <a:p>
                      <a:pPr algn="ctr">
                        <a:lnSpc>
                          <a:spcPct val="150000"/>
                        </a:lnSpc>
                        <a:spcAft>
                          <a:spcPts val="0"/>
                        </a:spcAft>
                      </a:pPr>
                      <a:r>
                        <a:rPr lang="id-ID" sz="1800" kern="0">
                          <a:latin typeface="Times New Roman"/>
                          <a:ea typeface="Calibri"/>
                        </a:rPr>
                        <a:t>1</a:t>
                      </a:r>
                      <a:endParaRPr lang="id-ID" sz="1800" kern="1000">
                        <a:latin typeface="Times New Roman"/>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id-ID" sz="1800" kern="0">
                          <a:latin typeface="Times New Roman"/>
                          <a:ea typeface="Calibri"/>
                        </a:rPr>
                        <a:t>Sangat Setuju</a:t>
                      </a:r>
                      <a:endParaRPr lang="id-ID" sz="1800" kern="1000">
                        <a:latin typeface="Times New Roman"/>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800" kern="0">
                          <a:latin typeface="Times New Roman"/>
                          <a:ea typeface="Calibri"/>
                        </a:rPr>
                        <a:t>4</a:t>
                      </a:r>
                      <a:endParaRPr lang="id-ID" sz="1800" kern="1000">
                        <a:latin typeface="Times New Roman"/>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720">
                <a:tc>
                  <a:txBody>
                    <a:bodyPr/>
                    <a:lstStyle/>
                    <a:p>
                      <a:pPr algn="ctr">
                        <a:lnSpc>
                          <a:spcPct val="150000"/>
                        </a:lnSpc>
                        <a:spcAft>
                          <a:spcPts val="0"/>
                        </a:spcAft>
                      </a:pPr>
                      <a:r>
                        <a:rPr lang="id-ID" sz="1800" kern="0">
                          <a:latin typeface="Times New Roman"/>
                          <a:ea typeface="Calibri"/>
                        </a:rPr>
                        <a:t>2</a:t>
                      </a:r>
                      <a:endParaRPr lang="id-ID" sz="1800" kern="1000">
                        <a:latin typeface="Times New Roman"/>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id-ID" sz="1800" kern="0">
                          <a:latin typeface="Times New Roman"/>
                          <a:ea typeface="Calibri"/>
                        </a:rPr>
                        <a:t>Setuju</a:t>
                      </a:r>
                      <a:endParaRPr lang="id-ID" sz="1800" kern="1000">
                        <a:latin typeface="Times New Roman"/>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800" kern="0" dirty="0">
                          <a:latin typeface="Times New Roman"/>
                          <a:ea typeface="Calibri"/>
                        </a:rPr>
                        <a:t>3</a:t>
                      </a:r>
                      <a:endParaRPr lang="id-ID" sz="1800" kern="1000" dirty="0">
                        <a:latin typeface="Times New Roman"/>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720">
                <a:tc>
                  <a:txBody>
                    <a:bodyPr/>
                    <a:lstStyle/>
                    <a:p>
                      <a:pPr algn="ctr">
                        <a:lnSpc>
                          <a:spcPct val="150000"/>
                        </a:lnSpc>
                        <a:spcAft>
                          <a:spcPts val="0"/>
                        </a:spcAft>
                      </a:pPr>
                      <a:r>
                        <a:rPr lang="id-ID" sz="1800" kern="0">
                          <a:latin typeface="Times New Roman"/>
                          <a:ea typeface="Calibri"/>
                        </a:rPr>
                        <a:t>3</a:t>
                      </a:r>
                      <a:endParaRPr lang="id-ID" sz="1800" kern="1000">
                        <a:latin typeface="Times New Roman"/>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id-ID" sz="1800" kern="0">
                          <a:latin typeface="Times New Roman"/>
                          <a:ea typeface="Calibri"/>
                        </a:rPr>
                        <a:t>Tidak Setuju</a:t>
                      </a:r>
                      <a:endParaRPr lang="id-ID" sz="1800" kern="1000">
                        <a:latin typeface="Times New Roman"/>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800" kern="0">
                          <a:latin typeface="Times New Roman"/>
                          <a:ea typeface="Calibri"/>
                        </a:rPr>
                        <a:t>2</a:t>
                      </a:r>
                      <a:endParaRPr lang="id-ID" sz="1800" kern="1000">
                        <a:latin typeface="Times New Roman"/>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720">
                <a:tc>
                  <a:txBody>
                    <a:bodyPr/>
                    <a:lstStyle/>
                    <a:p>
                      <a:pPr algn="ctr">
                        <a:lnSpc>
                          <a:spcPct val="150000"/>
                        </a:lnSpc>
                        <a:spcAft>
                          <a:spcPts val="0"/>
                        </a:spcAft>
                      </a:pPr>
                      <a:r>
                        <a:rPr lang="id-ID" sz="1800" kern="0">
                          <a:latin typeface="Times New Roman"/>
                          <a:ea typeface="Calibri"/>
                        </a:rPr>
                        <a:t>4</a:t>
                      </a:r>
                      <a:endParaRPr lang="id-ID" sz="1800" kern="1000">
                        <a:latin typeface="Times New Roman"/>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id-ID" sz="1800" kern="0" dirty="0">
                          <a:latin typeface="Times New Roman"/>
                          <a:ea typeface="Calibri"/>
                        </a:rPr>
                        <a:t>Sangat Tidak Setuju</a:t>
                      </a:r>
                      <a:endParaRPr lang="id-ID" sz="1800" kern="1000" dirty="0">
                        <a:latin typeface="Times New Roman"/>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800" kern="0" dirty="0">
                          <a:latin typeface="Times New Roman"/>
                          <a:ea typeface="Calibri"/>
                        </a:rPr>
                        <a:t>1</a:t>
                      </a:r>
                      <a:endParaRPr lang="id-ID" sz="1800" kern="1000" dirty="0">
                        <a:latin typeface="Times New Roman"/>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9478999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t="-17000" b="-17000"/>
          </a:stretch>
        </a:blipFill>
        <a:effectLst/>
      </p:bgPr>
    </p:bg>
    <p:spTree>
      <p:nvGrpSpPr>
        <p:cNvPr id="1" name=""/>
        <p:cNvGrpSpPr/>
        <p:nvPr/>
      </p:nvGrpSpPr>
      <p:grpSpPr>
        <a:xfrm>
          <a:off x="0" y="0"/>
          <a:ext cx="0" cy="0"/>
          <a:chOff x="0" y="0"/>
          <a:chExt cx="0" cy="0"/>
        </a:xfrm>
      </p:grpSpPr>
      <p:sp>
        <p:nvSpPr>
          <p:cNvPr id="4" name="TextBox 3"/>
          <p:cNvSpPr txBox="1"/>
          <p:nvPr/>
        </p:nvSpPr>
        <p:spPr>
          <a:xfrm>
            <a:off x="595746" y="290951"/>
            <a:ext cx="10723418" cy="716350"/>
          </a:xfrm>
          <a:prstGeom prst="rect">
            <a:avLst/>
          </a:prstGeom>
          <a:noFill/>
        </p:spPr>
        <p:txBody>
          <a:bodyPr wrap="square" rtlCol="0">
            <a:spAutoFit/>
          </a:bodyPr>
          <a:lstStyle/>
          <a:p>
            <a:pPr marL="514350" indent="-514350">
              <a:lnSpc>
                <a:spcPct val="200000"/>
              </a:lnSpc>
            </a:pPr>
            <a:r>
              <a:rPr lang="id-ID" sz="2400" b="1" dirty="0" smtClean="0">
                <a:solidFill>
                  <a:srgbClr val="7030A0"/>
                </a:solidFill>
                <a:effectLst>
                  <a:outerShdw blurRad="60007" dist="310007" dir="7680000" sy="30000" kx="1300200" algn="ctr" rotWithShape="0">
                    <a:prstClr val="black">
                      <a:alpha val="32000"/>
                    </a:prstClr>
                  </a:outerShdw>
                </a:effectLst>
                <a:latin typeface="Arial" pitchFamily="34" charset="0"/>
                <a:cs typeface="Arial" pitchFamily="34" charset="0"/>
              </a:rPr>
              <a:t>Teknik Pengumpulan Data</a:t>
            </a:r>
          </a:p>
        </p:txBody>
      </p:sp>
      <p:graphicFrame>
        <p:nvGraphicFramePr>
          <p:cNvPr id="9" name="Diagram 8"/>
          <p:cNvGraphicFramePr/>
          <p:nvPr/>
        </p:nvGraphicFramePr>
        <p:xfrm>
          <a:off x="1519382" y="1565563"/>
          <a:ext cx="8128000" cy="42402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947899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graphicEl>
                                              <a:dgm id="{55C84D74-4EC1-45C1-B6ED-A90BA184AA2C}"/>
                                            </p:graphicEl>
                                          </p:spTgt>
                                        </p:tgtEl>
                                        <p:attrNameLst>
                                          <p:attrName>style.visibility</p:attrName>
                                        </p:attrNameLst>
                                      </p:cBhvr>
                                      <p:to>
                                        <p:strVal val="visible"/>
                                      </p:to>
                                    </p:set>
                                    <p:animEffect transition="in" filter="wipe(down)">
                                      <p:cBhvr>
                                        <p:cTn id="7" dur="500"/>
                                        <p:tgtEl>
                                          <p:spTgt spid="9">
                                            <p:graphicEl>
                                              <a:dgm id="{55C84D74-4EC1-45C1-B6ED-A90BA184AA2C}"/>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graphicEl>
                                              <a:dgm id="{2BD736F5-19B3-41B2-8796-FFDBAB9A3023}"/>
                                            </p:graphicEl>
                                          </p:spTgt>
                                        </p:tgtEl>
                                        <p:attrNameLst>
                                          <p:attrName>style.visibility</p:attrName>
                                        </p:attrNameLst>
                                      </p:cBhvr>
                                      <p:to>
                                        <p:strVal val="visible"/>
                                      </p:to>
                                    </p:set>
                                    <p:animEffect transition="in" filter="wipe(down)">
                                      <p:cBhvr>
                                        <p:cTn id="12" dur="500"/>
                                        <p:tgtEl>
                                          <p:spTgt spid="9">
                                            <p:graphicEl>
                                              <a:dgm id="{2BD736F5-19B3-41B2-8796-FFDBAB9A302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graphicEl>
                                              <a:dgm id="{DCBA6F16-4C1D-430A-B1B1-BF9EEEAA9E82}"/>
                                            </p:graphicEl>
                                          </p:spTgt>
                                        </p:tgtEl>
                                        <p:attrNameLst>
                                          <p:attrName>style.visibility</p:attrName>
                                        </p:attrNameLst>
                                      </p:cBhvr>
                                      <p:to>
                                        <p:strVal val="visible"/>
                                      </p:to>
                                    </p:set>
                                    <p:animEffect transition="in" filter="wipe(down)">
                                      <p:cBhvr>
                                        <p:cTn id="17" dur="500"/>
                                        <p:tgtEl>
                                          <p:spTgt spid="9">
                                            <p:graphicEl>
                                              <a:dgm id="{DCBA6F16-4C1D-430A-B1B1-BF9EEEAA9E82}"/>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
                                            <p:graphicEl>
                                              <a:dgm id="{4212A196-A4D1-4A4F-8034-579BDB7308C1}"/>
                                            </p:graphicEl>
                                          </p:spTgt>
                                        </p:tgtEl>
                                        <p:attrNameLst>
                                          <p:attrName>style.visibility</p:attrName>
                                        </p:attrNameLst>
                                      </p:cBhvr>
                                      <p:to>
                                        <p:strVal val="visible"/>
                                      </p:to>
                                    </p:set>
                                    <p:animEffect transition="in" filter="wipe(down)">
                                      <p:cBhvr>
                                        <p:cTn id="22" dur="500"/>
                                        <p:tgtEl>
                                          <p:spTgt spid="9">
                                            <p:graphicEl>
                                              <a:dgm id="{4212A196-A4D1-4A4F-8034-579BDB7308C1}"/>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9">
                                            <p:graphicEl>
                                              <a:dgm id="{0120C531-3FA6-4957-8066-565F8DAB3097}"/>
                                            </p:graphicEl>
                                          </p:spTgt>
                                        </p:tgtEl>
                                        <p:attrNameLst>
                                          <p:attrName>style.visibility</p:attrName>
                                        </p:attrNameLst>
                                      </p:cBhvr>
                                      <p:to>
                                        <p:strVal val="visible"/>
                                      </p:to>
                                    </p:set>
                                    <p:animEffect transition="in" filter="wipe(down)">
                                      <p:cBhvr>
                                        <p:cTn id="27" dur="500"/>
                                        <p:tgtEl>
                                          <p:spTgt spid="9">
                                            <p:graphicEl>
                                              <a:dgm id="{0120C531-3FA6-4957-8066-565F8DAB3097}"/>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graphicEl>
                                              <a:dgm id="{14B43737-14B6-4331-A74F-C07D0B33FF3E}"/>
                                            </p:graphicEl>
                                          </p:spTgt>
                                        </p:tgtEl>
                                        <p:attrNameLst>
                                          <p:attrName>style.visibility</p:attrName>
                                        </p:attrNameLst>
                                      </p:cBhvr>
                                      <p:to>
                                        <p:strVal val="visible"/>
                                      </p:to>
                                    </p:set>
                                    <p:animEffect transition="in" filter="wipe(down)">
                                      <p:cBhvr>
                                        <p:cTn id="32" dur="500"/>
                                        <p:tgtEl>
                                          <p:spTgt spid="9">
                                            <p:graphicEl>
                                              <a:dgm id="{14B43737-14B6-4331-A74F-C07D0B33FF3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t="-17000" b="-17000"/>
          </a:stretch>
        </a:blipFill>
        <a:effectLst/>
      </p:bgPr>
    </p:bg>
    <p:spTree>
      <p:nvGrpSpPr>
        <p:cNvPr id="1" name=""/>
        <p:cNvGrpSpPr/>
        <p:nvPr/>
      </p:nvGrpSpPr>
      <p:grpSpPr>
        <a:xfrm>
          <a:off x="0" y="0"/>
          <a:ext cx="0" cy="0"/>
          <a:chOff x="0" y="0"/>
          <a:chExt cx="0" cy="0"/>
        </a:xfrm>
      </p:grpSpPr>
      <p:sp>
        <p:nvSpPr>
          <p:cNvPr id="4" name="TextBox 3"/>
          <p:cNvSpPr txBox="1"/>
          <p:nvPr/>
        </p:nvSpPr>
        <p:spPr>
          <a:xfrm>
            <a:off x="595746" y="290951"/>
            <a:ext cx="10723418" cy="716350"/>
          </a:xfrm>
          <a:prstGeom prst="rect">
            <a:avLst/>
          </a:prstGeom>
          <a:noFill/>
        </p:spPr>
        <p:txBody>
          <a:bodyPr wrap="square" rtlCol="0">
            <a:spAutoFit/>
          </a:bodyPr>
          <a:lstStyle/>
          <a:p>
            <a:pPr marL="514350" indent="-514350">
              <a:lnSpc>
                <a:spcPct val="200000"/>
              </a:lnSpc>
            </a:pPr>
            <a:r>
              <a:rPr lang="id-ID" sz="2400" b="1" dirty="0" smtClean="0">
                <a:solidFill>
                  <a:srgbClr val="7030A0"/>
                </a:solidFill>
                <a:effectLst>
                  <a:outerShdw blurRad="60007" dist="310007" dir="7680000" sy="30000" kx="1300200" algn="ctr" rotWithShape="0">
                    <a:prstClr val="black">
                      <a:alpha val="32000"/>
                    </a:prstClr>
                  </a:outerShdw>
                </a:effectLst>
                <a:latin typeface="Arial" pitchFamily="34" charset="0"/>
                <a:cs typeface="Arial" pitchFamily="34" charset="0"/>
              </a:rPr>
              <a:t>Teknik Analisis Data</a:t>
            </a:r>
          </a:p>
        </p:txBody>
      </p:sp>
      <p:sp>
        <p:nvSpPr>
          <p:cNvPr id="5" name="Rectangle 4"/>
          <p:cNvSpPr/>
          <p:nvPr/>
        </p:nvSpPr>
        <p:spPr>
          <a:xfrm>
            <a:off x="1094509" y="1209822"/>
            <a:ext cx="10384727" cy="4524315"/>
          </a:xfrm>
          <a:prstGeom prst="rect">
            <a:avLst/>
          </a:prstGeom>
        </p:spPr>
        <p:txBody>
          <a:bodyPr wrap="square">
            <a:spAutoFit/>
          </a:bodyPr>
          <a:lstStyle/>
          <a:p>
            <a:pPr algn="just"/>
            <a:r>
              <a:rPr lang="id-ID" dirty="0" smtClean="0"/>
              <a:t>Penelitian ini menggunakan teknik analisis data Indeks Kepuasan Masyarakat (IKM )sesuai dengan KEPMENPAN Nomor 14 Tahun 2017 yang terdiri dari 9 unsur atau indikator. Setiap unsur pelayanan mempunyai penimbang yang sama dengan rumus sebagai berikut :</a:t>
            </a:r>
          </a:p>
          <a:p>
            <a:pPr algn="just"/>
            <a:r>
              <a:rPr lang="id-ID" dirty="0" smtClean="0"/>
              <a:t>            </a:t>
            </a:r>
          </a:p>
          <a:p>
            <a:pPr algn="just"/>
            <a:r>
              <a:rPr lang="id-ID" dirty="0" smtClean="0"/>
              <a:t> </a:t>
            </a:r>
            <a:br>
              <a:rPr lang="id-ID" dirty="0" smtClean="0"/>
            </a:br>
            <a:endParaRPr lang="id-ID" dirty="0" smtClean="0"/>
          </a:p>
          <a:p>
            <a:pPr algn="just"/>
            <a:endParaRPr lang="id-ID" dirty="0" smtClean="0"/>
          </a:p>
          <a:p>
            <a:pPr algn="just"/>
            <a:r>
              <a:rPr lang="id-ID" dirty="0" smtClean="0"/>
              <a:t>Untuk mendapatkan nilai IKM maka digunakan rumus sebagai berikut: </a:t>
            </a:r>
          </a:p>
          <a:p>
            <a:pPr algn="just"/>
            <a:endParaRPr lang="id-ID" dirty="0" smtClean="0"/>
          </a:p>
          <a:p>
            <a:r>
              <a:rPr lang="id-ID" dirty="0" smtClean="0"/>
              <a:t> </a:t>
            </a:r>
          </a:p>
          <a:p>
            <a:r>
              <a:rPr lang="id-ID" dirty="0" smtClean="0"/>
              <a:t/>
            </a:r>
            <a:br>
              <a:rPr lang="id-ID" dirty="0" smtClean="0"/>
            </a:br>
            <a:endParaRPr lang="id-ID" dirty="0" smtClean="0"/>
          </a:p>
          <a:p>
            <a:r>
              <a:rPr lang="id-ID" dirty="0" smtClean="0"/>
              <a:t>Sesuai dengan ketentuan dalam KEPMENPAN nomor 14 tahun 2007 tentang Pedoman Umum Penyusunan IKM , maka dikonversikan dengan nilai dasar 25, dengan rumusnya sebagai berikut: </a:t>
            </a:r>
          </a:p>
          <a:p>
            <a:endParaRPr lang="id-ID" dirty="0" smtClean="0"/>
          </a:p>
          <a:p>
            <a:endParaRPr lang="id-ID" dirty="0"/>
          </a:p>
        </p:txBody>
      </p:sp>
      <p:pic>
        <p:nvPicPr>
          <p:cNvPr id="7" name="Picture 6" descr="Doc1 (2).jpg"/>
          <p:cNvPicPr>
            <a:picLocks noChangeAspect="1"/>
          </p:cNvPicPr>
          <p:nvPr/>
        </p:nvPicPr>
        <p:blipFill>
          <a:blip r:embed="rId3" cstate="print"/>
          <a:stretch>
            <a:fillRect/>
          </a:stretch>
        </p:blipFill>
        <p:spPr>
          <a:xfrm>
            <a:off x="3193365" y="2236763"/>
            <a:ext cx="5148775" cy="675249"/>
          </a:xfrm>
          <a:prstGeom prst="rect">
            <a:avLst/>
          </a:prstGeom>
        </p:spPr>
      </p:pic>
      <p:pic>
        <p:nvPicPr>
          <p:cNvPr id="11" name="Picture 10" descr="Doc4.jpg"/>
          <p:cNvPicPr>
            <a:picLocks noChangeAspect="1"/>
          </p:cNvPicPr>
          <p:nvPr/>
        </p:nvPicPr>
        <p:blipFill>
          <a:blip r:embed="rId4" cstate="print"/>
          <a:stretch>
            <a:fillRect/>
          </a:stretch>
        </p:blipFill>
        <p:spPr>
          <a:xfrm>
            <a:off x="3233574" y="3573195"/>
            <a:ext cx="5727543" cy="740781"/>
          </a:xfrm>
          <a:prstGeom prst="rect">
            <a:avLst/>
          </a:prstGeom>
        </p:spPr>
      </p:pic>
      <p:pic>
        <p:nvPicPr>
          <p:cNvPr id="12" name="Picture 11" descr="Doc1 (1).jpg"/>
          <p:cNvPicPr>
            <a:picLocks noChangeAspect="1"/>
          </p:cNvPicPr>
          <p:nvPr/>
        </p:nvPicPr>
        <p:blipFill>
          <a:blip r:embed="rId5"/>
          <a:stretch>
            <a:fillRect/>
          </a:stretch>
        </p:blipFill>
        <p:spPr>
          <a:xfrm>
            <a:off x="3305907" y="5304105"/>
            <a:ext cx="5514536" cy="773137"/>
          </a:xfrm>
          <a:prstGeom prst="rect">
            <a:avLst/>
          </a:prstGeom>
        </p:spPr>
      </p:pic>
    </p:spTree>
    <p:extLst>
      <p:ext uri="{BB962C8B-B14F-4D97-AF65-F5344CB8AC3E}">
        <p14:creationId xmlns:p14="http://schemas.microsoft.com/office/powerpoint/2010/main" xmlns="" val="9478999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t="-17000" b="-17000"/>
          </a:stretch>
        </a:blipFill>
        <a:effectLst/>
      </p:bgPr>
    </p:bg>
    <p:spTree>
      <p:nvGrpSpPr>
        <p:cNvPr id="1" name=""/>
        <p:cNvGrpSpPr/>
        <p:nvPr/>
      </p:nvGrpSpPr>
      <p:grpSpPr>
        <a:xfrm>
          <a:off x="0" y="0"/>
          <a:ext cx="0" cy="0"/>
          <a:chOff x="0" y="0"/>
          <a:chExt cx="0" cy="0"/>
        </a:xfrm>
      </p:grpSpPr>
      <p:sp>
        <p:nvSpPr>
          <p:cNvPr id="4" name="TextBox 3"/>
          <p:cNvSpPr txBox="1"/>
          <p:nvPr/>
        </p:nvSpPr>
        <p:spPr>
          <a:xfrm>
            <a:off x="595746" y="290951"/>
            <a:ext cx="10723418" cy="830997"/>
          </a:xfrm>
          <a:prstGeom prst="rect">
            <a:avLst/>
          </a:prstGeom>
          <a:noFill/>
        </p:spPr>
        <p:txBody>
          <a:bodyPr wrap="square" rtlCol="0">
            <a:spAutoFit/>
          </a:bodyPr>
          <a:lstStyle/>
          <a:p>
            <a:pPr marL="514350" indent="-514350" algn="ctr"/>
            <a:r>
              <a:rPr lang="id-ID" sz="2400" b="1" dirty="0" smtClean="0">
                <a:solidFill>
                  <a:srgbClr val="7030A0"/>
                </a:solidFill>
                <a:effectLst>
                  <a:outerShdw blurRad="60007" dist="310007" dir="7680000" sy="30000" kx="1300200" algn="ctr" rotWithShape="0">
                    <a:prstClr val="black">
                      <a:alpha val="32000"/>
                    </a:prstClr>
                  </a:outerShdw>
                </a:effectLst>
                <a:latin typeface="Arial" pitchFamily="34" charset="0"/>
                <a:cs typeface="Arial" pitchFamily="34" charset="0"/>
              </a:rPr>
              <a:t>BAB IV</a:t>
            </a:r>
          </a:p>
          <a:p>
            <a:pPr marL="514350" indent="-514350" algn="ctr"/>
            <a:r>
              <a:rPr lang="id-ID" sz="2400" b="1" dirty="0" smtClean="0">
                <a:solidFill>
                  <a:srgbClr val="7030A0"/>
                </a:solidFill>
                <a:effectLst>
                  <a:outerShdw blurRad="60007" dist="310007" dir="7680000" sy="30000" kx="1300200" algn="ctr" rotWithShape="0">
                    <a:prstClr val="black">
                      <a:alpha val="32000"/>
                    </a:prstClr>
                  </a:outerShdw>
                </a:effectLst>
                <a:latin typeface="Arial" pitchFamily="34" charset="0"/>
                <a:cs typeface="Arial" pitchFamily="34" charset="0"/>
              </a:rPr>
              <a:t>HASIL PENELITIAN DAN PEMBAHASAN</a:t>
            </a:r>
          </a:p>
        </p:txBody>
      </p:sp>
      <p:sp>
        <p:nvSpPr>
          <p:cNvPr id="5" name="Rectangle 4"/>
          <p:cNvSpPr/>
          <p:nvPr/>
        </p:nvSpPr>
        <p:spPr>
          <a:xfrm>
            <a:off x="1094509" y="1209822"/>
            <a:ext cx="10384727" cy="1200329"/>
          </a:xfrm>
          <a:prstGeom prst="rect">
            <a:avLst/>
          </a:prstGeom>
        </p:spPr>
        <p:txBody>
          <a:bodyPr wrap="square">
            <a:spAutoFit/>
          </a:bodyPr>
          <a:lstStyle/>
          <a:p>
            <a:endParaRPr lang="id-ID" b="1" dirty="0" smtClean="0"/>
          </a:p>
          <a:p>
            <a:r>
              <a:rPr lang="id-ID" b="1" dirty="0" smtClean="0"/>
              <a:t>Karakteristik responden berdasarkan umur  		Karakteristik responden berdasarkan pendidikan					</a:t>
            </a:r>
          </a:p>
          <a:p>
            <a:endParaRPr lang="id-ID" b="1" dirty="0"/>
          </a:p>
        </p:txBody>
      </p:sp>
      <p:graphicFrame>
        <p:nvGraphicFramePr>
          <p:cNvPr id="10" name="Table 9"/>
          <p:cNvGraphicFramePr>
            <a:graphicFrameLocks noGrp="1"/>
          </p:cNvGraphicFramePr>
          <p:nvPr/>
        </p:nvGraphicFramePr>
        <p:xfrm>
          <a:off x="1170957" y="2124680"/>
          <a:ext cx="3669057" cy="3393250"/>
        </p:xfrm>
        <a:graphic>
          <a:graphicData uri="http://schemas.openxmlformats.org/drawingml/2006/table">
            <a:tbl>
              <a:tblPr/>
              <a:tblGrid>
                <a:gridCol w="1269463"/>
                <a:gridCol w="826699"/>
                <a:gridCol w="1572895"/>
              </a:tblGrid>
              <a:tr h="428621">
                <a:tc>
                  <a:txBody>
                    <a:bodyPr/>
                    <a:lstStyle/>
                    <a:p>
                      <a:pPr>
                        <a:lnSpc>
                          <a:spcPct val="150000"/>
                        </a:lnSpc>
                      </a:pPr>
                      <a:endParaRPr lang="id-ID"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gridSpan="2">
                  <a:txBody>
                    <a:bodyPr/>
                    <a:lstStyle/>
                    <a:p>
                      <a:pPr algn="ctr">
                        <a:lnSpc>
                          <a:spcPct val="150000"/>
                        </a:lnSpc>
                        <a:spcAft>
                          <a:spcPts val="0"/>
                        </a:spcAft>
                      </a:pPr>
                      <a:r>
                        <a:rPr lang="id-ID" sz="1200" kern="0">
                          <a:solidFill>
                            <a:srgbClr val="000000"/>
                          </a:solidFill>
                          <a:latin typeface="Times New Roman"/>
                          <a:ea typeface="Times New Roman"/>
                          <a:cs typeface="Times New Roman"/>
                        </a:rPr>
                        <a:t>FREKUENSI</a:t>
                      </a:r>
                      <a:endParaRPr lang="id-ID" sz="1200" kern="1000">
                        <a:latin typeface="Times New Roman"/>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id-ID"/>
                    </a:p>
                  </a:txBody>
                  <a:tcPr/>
                </a:tc>
              </a:tr>
              <a:tr h="428621">
                <a:tc>
                  <a:txBody>
                    <a:bodyPr/>
                    <a:lstStyle/>
                    <a:p>
                      <a:pPr algn="ctr">
                        <a:lnSpc>
                          <a:spcPct val="150000"/>
                        </a:lnSpc>
                        <a:spcAft>
                          <a:spcPts val="0"/>
                        </a:spcAft>
                      </a:pPr>
                      <a:r>
                        <a:rPr lang="id-ID" sz="1200" kern="0">
                          <a:solidFill>
                            <a:srgbClr val="000000"/>
                          </a:solidFill>
                          <a:latin typeface="Times New Roman"/>
                          <a:ea typeface="Times New Roman"/>
                          <a:cs typeface="Times New Roman"/>
                        </a:rPr>
                        <a:t>UMUR</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Absolut</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Persentase (%)</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8621">
                <a:tc>
                  <a:txBody>
                    <a:bodyPr/>
                    <a:lstStyle/>
                    <a:p>
                      <a:pPr algn="ctr">
                        <a:lnSpc>
                          <a:spcPct val="150000"/>
                        </a:lnSpc>
                        <a:spcAft>
                          <a:spcPts val="0"/>
                        </a:spcAft>
                      </a:pPr>
                      <a:r>
                        <a:rPr lang="id-ID" sz="1200" kern="0">
                          <a:solidFill>
                            <a:srgbClr val="000000"/>
                          </a:solidFill>
                          <a:latin typeface="Times New Roman"/>
                          <a:ea typeface="Times New Roman"/>
                          <a:cs typeface="Times New Roman"/>
                        </a:rPr>
                        <a:t>17-20 tahun </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15</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dirty="0">
                          <a:solidFill>
                            <a:srgbClr val="000000"/>
                          </a:solidFill>
                          <a:latin typeface="Times New Roman"/>
                          <a:ea typeface="Times New Roman"/>
                          <a:cs typeface="Times New Roman"/>
                        </a:rPr>
                        <a:t>15,78%</a:t>
                      </a:r>
                      <a:endParaRPr lang="id-ID" sz="1200" kern="10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8621">
                <a:tc>
                  <a:txBody>
                    <a:bodyPr/>
                    <a:lstStyle/>
                    <a:p>
                      <a:pPr algn="ctr">
                        <a:lnSpc>
                          <a:spcPct val="150000"/>
                        </a:lnSpc>
                        <a:spcAft>
                          <a:spcPts val="0"/>
                        </a:spcAft>
                      </a:pPr>
                      <a:r>
                        <a:rPr lang="id-ID" sz="1200" kern="0">
                          <a:solidFill>
                            <a:srgbClr val="000000"/>
                          </a:solidFill>
                          <a:latin typeface="Times New Roman"/>
                          <a:ea typeface="Times New Roman"/>
                          <a:cs typeface="Times New Roman"/>
                        </a:rPr>
                        <a:t>21–30 tahun </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28</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dirty="0">
                          <a:solidFill>
                            <a:srgbClr val="000000"/>
                          </a:solidFill>
                          <a:latin typeface="Times New Roman"/>
                          <a:ea typeface="Times New Roman"/>
                          <a:cs typeface="Times New Roman"/>
                        </a:rPr>
                        <a:t>29,47%</a:t>
                      </a:r>
                      <a:endParaRPr lang="id-ID" sz="1200" kern="10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8621">
                <a:tc>
                  <a:txBody>
                    <a:bodyPr/>
                    <a:lstStyle/>
                    <a:p>
                      <a:pPr algn="ctr">
                        <a:lnSpc>
                          <a:spcPct val="150000"/>
                        </a:lnSpc>
                        <a:spcAft>
                          <a:spcPts val="0"/>
                        </a:spcAft>
                      </a:pPr>
                      <a:r>
                        <a:rPr lang="id-ID" sz="1200" kern="0">
                          <a:solidFill>
                            <a:srgbClr val="000000"/>
                          </a:solidFill>
                          <a:latin typeface="Times New Roman"/>
                          <a:ea typeface="Times New Roman"/>
                          <a:cs typeface="Times New Roman"/>
                        </a:rPr>
                        <a:t>31–40 tahun</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18</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18,94%</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8621">
                <a:tc>
                  <a:txBody>
                    <a:bodyPr/>
                    <a:lstStyle/>
                    <a:p>
                      <a:pPr algn="ctr">
                        <a:lnSpc>
                          <a:spcPct val="150000"/>
                        </a:lnSpc>
                        <a:spcAft>
                          <a:spcPts val="0"/>
                        </a:spcAft>
                      </a:pPr>
                      <a:r>
                        <a:rPr lang="id-ID" sz="1200" kern="0">
                          <a:solidFill>
                            <a:srgbClr val="000000"/>
                          </a:solidFill>
                          <a:latin typeface="Times New Roman"/>
                          <a:ea typeface="Times New Roman"/>
                          <a:cs typeface="Times New Roman"/>
                        </a:rPr>
                        <a:t>41–60 tahun</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34</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35,78%</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8621">
                <a:tc>
                  <a:txBody>
                    <a:bodyPr/>
                    <a:lstStyle/>
                    <a:p>
                      <a:pPr algn="ctr">
                        <a:lnSpc>
                          <a:spcPct val="150000"/>
                        </a:lnSpc>
                        <a:spcAft>
                          <a:spcPts val="0"/>
                        </a:spcAft>
                      </a:pPr>
                      <a:r>
                        <a:rPr lang="id-ID" sz="1200" kern="0">
                          <a:solidFill>
                            <a:srgbClr val="000000"/>
                          </a:solidFill>
                          <a:latin typeface="Times New Roman"/>
                          <a:ea typeface="Times New Roman"/>
                          <a:cs typeface="Times New Roman"/>
                        </a:rPr>
                        <a:t>JUMLAH</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95</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100%</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2903">
                <a:tc>
                  <a:txBody>
                    <a:bodyPr/>
                    <a:lstStyle/>
                    <a:p>
                      <a:pPr>
                        <a:lnSpc>
                          <a:spcPct val="150000"/>
                        </a:lnSpc>
                      </a:pPr>
                      <a:endParaRPr lang="id-ID" sz="1100" dirty="0">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50000"/>
                        </a:lnSpc>
                      </a:pPr>
                      <a:endParaRPr lang="id-ID" sz="1100" dirty="0">
                        <a:latin typeface="Calibri"/>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50000"/>
                        </a:lnSpc>
                      </a:pPr>
                      <a:endParaRPr lang="id-ID" sz="1100" dirty="0">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r>
            </a:tbl>
          </a:graphicData>
        </a:graphic>
      </p:graphicFrame>
      <p:graphicFrame>
        <p:nvGraphicFramePr>
          <p:cNvPr id="13" name="Table 12"/>
          <p:cNvGraphicFramePr>
            <a:graphicFrameLocks noGrp="1"/>
          </p:cNvGraphicFramePr>
          <p:nvPr/>
        </p:nvGraphicFramePr>
        <p:xfrm>
          <a:off x="6905471" y="2210885"/>
          <a:ext cx="4051563" cy="2897146"/>
        </p:xfrm>
        <a:graphic>
          <a:graphicData uri="http://schemas.openxmlformats.org/drawingml/2006/table">
            <a:tbl>
              <a:tblPr/>
              <a:tblGrid>
                <a:gridCol w="1401523"/>
                <a:gridCol w="916497"/>
                <a:gridCol w="1733543"/>
              </a:tblGrid>
              <a:tr h="358718">
                <a:tc>
                  <a:txBody>
                    <a:bodyPr/>
                    <a:lstStyle/>
                    <a:p>
                      <a:pPr>
                        <a:lnSpc>
                          <a:spcPct val="150000"/>
                        </a:lnSpc>
                      </a:pPr>
                      <a:endParaRPr lang="id-ID"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gridSpan="2">
                  <a:txBody>
                    <a:bodyPr/>
                    <a:lstStyle/>
                    <a:p>
                      <a:pPr algn="ctr">
                        <a:lnSpc>
                          <a:spcPct val="150000"/>
                        </a:lnSpc>
                        <a:spcAft>
                          <a:spcPts val="0"/>
                        </a:spcAft>
                      </a:pPr>
                      <a:r>
                        <a:rPr lang="id-ID" sz="1200" kern="0">
                          <a:solidFill>
                            <a:srgbClr val="000000"/>
                          </a:solidFill>
                          <a:latin typeface="Times New Roman"/>
                          <a:ea typeface="Times New Roman"/>
                          <a:cs typeface="Times New Roman"/>
                        </a:rPr>
                        <a:t>FREKUENSI</a:t>
                      </a:r>
                      <a:endParaRPr lang="id-ID" sz="1200" kern="1000">
                        <a:latin typeface="Times New Roman"/>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id-ID"/>
                    </a:p>
                  </a:txBody>
                  <a:tcPr/>
                </a:tc>
              </a:tr>
              <a:tr h="358718">
                <a:tc>
                  <a:txBody>
                    <a:bodyPr/>
                    <a:lstStyle/>
                    <a:p>
                      <a:pPr algn="ctr">
                        <a:lnSpc>
                          <a:spcPct val="150000"/>
                        </a:lnSpc>
                        <a:spcAft>
                          <a:spcPts val="0"/>
                        </a:spcAft>
                      </a:pPr>
                      <a:r>
                        <a:rPr lang="id-ID" sz="1200" kern="0">
                          <a:solidFill>
                            <a:srgbClr val="000000"/>
                          </a:solidFill>
                          <a:latin typeface="Times New Roman"/>
                          <a:ea typeface="Times New Roman"/>
                          <a:cs typeface="Times New Roman"/>
                        </a:rPr>
                        <a:t>PENDIDIKAN</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Absolut</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Persentase (%)</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8718">
                <a:tc>
                  <a:txBody>
                    <a:bodyPr/>
                    <a:lstStyle/>
                    <a:p>
                      <a:pPr algn="ctr">
                        <a:lnSpc>
                          <a:spcPct val="150000"/>
                        </a:lnSpc>
                        <a:spcAft>
                          <a:spcPts val="0"/>
                        </a:spcAft>
                      </a:pPr>
                      <a:r>
                        <a:rPr lang="id-ID" sz="1200" kern="0">
                          <a:solidFill>
                            <a:srgbClr val="000000"/>
                          </a:solidFill>
                          <a:latin typeface="Times New Roman"/>
                          <a:ea typeface="Times New Roman"/>
                          <a:cs typeface="Times New Roman"/>
                        </a:rPr>
                        <a:t>SD</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22</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23,15%</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8718">
                <a:tc>
                  <a:txBody>
                    <a:bodyPr/>
                    <a:lstStyle/>
                    <a:p>
                      <a:pPr algn="ctr">
                        <a:lnSpc>
                          <a:spcPct val="150000"/>
                        </a:lnSpc>
                        <a:spcAft>
                          <a:spcPts val="0"/>
                        </a:spcAft>
                      </a:pPr>
                      <a:r>
                        <a:rPr lang="id-ID" sz="1200" kern="0">
                          <a:solidFill>
                            <a:srgbClr val="000000"/>
                          </a:solidFill>
                          <a:latin typeface="Times New Roman"/>
                          <a:ea typeface="Times New Roman"/>
                          <a:cs typeface="Times New Roman"/>
                        </a:rPr>
                        <a:t>SLTP</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7</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7,36%</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8718">
                <a:tc>
                  <a:txBody>
                    <a:bodyPr/>
                    <a:lstStyle/>
                    <a:p>
                      <a:pPr algn="ctr">
                        <a:lnSpc>
                          <a:spcPct val="150000"/>
                        </a:lnSpc>
                        <a:spcAft>
                          <a:spcPts val="0"/>
                        </a:spcAft>
                      </a:pPr>
                      <a:r>
                        <a:rPr lang="id-ID" sz="1200" kern="0">
                          <a:solidFill>
                            <a:srgbClr val="000000"/>
                          </a:solidFill>
                          <a:latin typeface="Times New Roman"/>
                          <a:ea typeface="Times New Roman"/>
                          <a:cs typeface="Times New Roman"/>
                        </a:rPr>
                        <a:t>SLTA</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52</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54,73%</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8718">
                <a:tc>
                  <a:txBody>
                    <a:bodyPr/>
                    <a:lstStyle/>
                    <a:p>
                      <a:pPr algn="ctr">
                        <a:lnSpc>
                          <a:spcPct val="150000"/>
                        </a:lnSpc>
                        <a:spcAft>
                          <a:spcPts val="0"/>
                        </a:spcAft>
                      </a:pPr>
                      <a:r>
                        <a:rPr lang="id-ID" sz="1200" kern="0" dirty="0">
                          <a:solidFill>
                            <a:srgbClr val="000000"/>
                          </a:solidFill>
                          <a:latin typeface="Times New Roman"/>
                          <a:ea typeface="Times New Roman"/>
                          <a:cs typeface="Times New Roman"/>
                        </a:rPr>
                        <a:t>Diploma</a:t>
                      </a:r>
                      <a:endParaRPr lang="id-ID" sz="1200" kern="10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8</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8,42%</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8718">
                <a:tc>
                  <a:txBody>
                    <a:bodyPr/>
                    <a:lstStyle/>
                    <a:p>
                      <a:pPr algn="ctr">
                        <a:lnSpc>
                          <a:spcPct val="150000"/>
                        </a:lnSpc>
                        <a:spcAft>
                          <a:spcPts val="0"/>
                        </a:spcAft>
                      </a:pPr>
                      <a:r>
                        <a:rPr lang="id-ID" sz="1200" kern="0" dirty="0">
                          <a:solidFill>
                            <a:srgbClr val="000000"/>
                          </a:solidFill>
                          <a:latin typeface="Times New Roman"/>
                          <a:ea typeface="Times New Roman"/>
                          <a:cs typeface="Times New Roman"/>
                        </a:rPr>
                        <a:t>S1</a:t>
                      </a:r>
                      <a:endParaRPr lang="id-ID" sz="1200" kern="10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dirty="0">
                          <a:solidFill>
                            <a:srgbClr val="000000"/>
                          </a:solidFill>
                          <a:latin typeface="Times New Roman"/>
                          <a:ea typeface="Times New Roman"/>
                          <a:cs typeface="Times New Roman"/>
                        </a:rPr>
                        <a:t>6</a:t>
                      </a:r>
                      <a:endParaRPr lang="id-ID" sz="1200" kern="10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6,31%</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6120">
                <a:tc>
                  <a:txBody>
                    <a:bodyPr/>
                    <a:lstStyle/>
                    <a:p>
                      <a:pPr algn="ctr">
                        <a:lnSpc>
                          <a:spcPct val="150000"/>
                        </a:lnSpc>
                        <a:spcAft>
                          <a:spcPts val="0"/>
                        </a:spcAft>
                      </a:pPr>
                      <a:r>
                        <a:rPr lang="id-ID" sz="1200" kern="0">
                          <a:solidFill>
                            <a:srgbClr val="000000"/>
                          </a:solidFill>
                          <a:latin typeface="Times New Roman"/>
                          <a:ea typeface="Times New Roman"/>
                          <a:cs typeface="Times New Roman"/>
                        </a:rPr>
                        <a:t>JUMLAH</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95</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dirty="0">
                          <a:solidFill>
                            <a:srgbClr val="000000"/>
                          </a:solidFill>
                          <a:latin typeface="Times New Roman"/>
                          <a:ea typeface="Times New Roman"/>
                          <a:cs typeface="Times New Roman"/>
                        </a:rPr>
                        <a:t>100%</a:t>
                      </a:r>
                      <a:endParaRPr lang="id-ID" sz="1200" kern="10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9478999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t="-17000" b="-17000"/>
          </a:stretch>
        </a:blipFill>
        <a:effectLst/>
      </p:bgPr>
    </p:bg>
    <p:spTree>
      <p:nvGrpSpPr>
        <p:cNvPr id="1" name=""/>
        <p:cNvGrpSpPr/>
        <p:nvPr/>
      </p:nvGrpSpPr>
      <p:grpSpPr>
        <a:xfrm>
          <a:off x="0" y="0"/>
          <a:ext cx="0" cy="0"/>
          <a:chOff x="0" y="0"/>
          <a:chExt cx="0" cy="0"/>
        </a:xfrm>
      </p:grpSpPr>
      <p:sp>
        <p:nvSpPr>
          <p:cNvPr id="5" name="Rectangle 4"/>
          <p:cNvSpPr/>
          <p:nvPr/>
        </p:nvSpPr>
        <p:spPr>
          <a:xfrm>
            <a:off x="1094509" y="1209822"/>
            <a:ext cx="10384727" cy="1754326"/>
          </a:xfrm>
          <a:prstGeom prst="rect">
            <a:avLst/>
          </a:prstGeom>
        </p:spPr>
        <p:txBody>
          <a:bodyPr wrap="square">
            <a:spAutoFit/>
          </a:bodyPr>
          <a:lstStyle/>
          <a:p>
            <a:endParaRPr lang="id-ID" b="1" dirty="0" smtClean="0"/>
          </a:p>
          <a:p>
            <a:pPr algn="ctr"/>
            <a:r>
              <a:rPr lang="id-ID" b="1" dirty="0" smtClean="0"/>
              <a:t>Karakteristik responden berdasarkan jenis pekerjaan</a:t>
            </a:r>
          </a:p>
          <a:p>
            <a:endParaRPr lang="id-ID" b="1" dirty="0" smtClean="0"/>
          </a:p>
          <a:p>
            <a:endParaRPr lang="id-ID" b="1" dirty="0" smtClean="0"/>
          </a:p>
          <a:p>
            <a:endParaRPr lang="id-ID" b="1" dirty="0" smtClean="0"/>
          </a:p>
          <a:p>
            <a:endParaRPr lang="id-ID" b="1" dirty="0"/>
          </a:p>
        </p:txBody>
      </p:sp>
      <p:graphicFrame>
        <p:nvGraphicFramePr>
          <p:cNvPr id="6" name="Table 5"/>
          <p:cNvGraphicFramePr>
            <a:graphicFrameLocks noGrp="1"/>
          </p:cNvGraphicFramePr>
          <p:nvPr/>
        </p:nvGraphicFramePr>
        <p:xfrm>
          <a:off x="4035975" y="2241855"/>
          <a:ext cx="4398578" cy="3197250"/>
        </p:xfrm>
        <a:graphic>
          <a:graphicData uri="http://schemas.openxmlformats.org/drawingml/2006/table">
            <a:tbl>
              <a:tblPr/>
              <a:tblGrid>
                <a:gridCol w="1739523"/>
                <a:gridCol w="920348"/>
                <a:gridCol w="1738707"/>
              </a:tblGrid>
              <a:tr h="355250">
                <a:tc>
                  <a:txBody>
                    <a:bodyPr/>
                    <a:lstStyle/>
                    <a:p>
                      <a:pPr>
                        <a:lnSpc>
                          <a:spcPct val="150000"/>
                        </a:lnSpc>
                      </a:pPr>
                      <a:endParaRPr lang="id-ID"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gridSpan="2">
                  <a:txBody>
                    <a:bodyPr/>
                    <a:lstStyle/>
                    <a:p>
                      <a:pPr algn="ctr">
                        <a:lnSpc>
                          <a:spcPct val="150000"/>
                        </a:lnSpc>
                        <a:spcAft>
                          <a:spcPts val="0"/>
                        </a:spcAft>
                      </a:pPr>
                      <a:r>
                        <a:rPr lang="id-ID" sz="1200" kern="0">
                          <a:solidFill>
                            <a:srgbClr val="000000"/>
                          </a:solidFill>
                          <a:latin typeface="Times New Roman"/>
                          <a:ea typeface="Times New Roman"/>
                          <a:cs typeface="Times New Roman"/>
                        </a:rPr>
                        <a:t>FREKUENSI</a:t>
                      </a:r>
                      <a:endParaRPr lang="id-ID" sz="1200" kern="1000">
                        <a:latin typeface="Times New Roman"/>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id-ID"/>
                    </a:p>
                  </a:txBody>
                  <a:tcPr/>
                </a:tc>
              </a:tr>
              <a:tr h="355250">
                <a:tc>
                  <a:txBody>
                    <a:bodyPr/>
                    <a:lstStyle/>
                    <a:p>
                      <a:pPr algn="ctr">
                        <a:lnSpc>
                          <a:spcPct val="150000"/>
                        </a:lnSpc>
                        <a:spcAft>
                          <a:spcPts val="1200"/>
                        </a:spcAft>
                      </a:pPr>
                      <a:r>
                        <a:rPr lang="id-ID" sz="1200" kern="0">
                          <a:solidFill>
                            <a:srgbClr val="000000"/>
                          </a:solidFill>
                          <a:latin typeface="Times New Roman"/>
                          <a:ea typeface="Times New Roman"/>
                          <a:cs typeface="Times New Roman"/>
                        </a:rPr>
                        <a:t>PEKERJAAN</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Absolut</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dirty="0">
                          <a:solidFill>
                            <a:srgbClr val="000000"/>
                          </a:solidFill>
                          <a:latin typeface="Times New Roman"/>
                          <a:ea typeface="Times New Roman"/>
                          <a:cs typeface="Times New Roman"/>
                        </a:rPr>
                        <a:t>Persentase (%)</a:t>
                      </a:r>
                      <a:endParaRPr lang="id-ID" sz="1200" kern="10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5250">
                <a:tc>
                  <a:txBody>
                    <a:bodyPr/>
                    <a:lstStyle/>
                    <a:p>
                      <a:pPr algn="ctr">
                        <a:lnSpc>
                          <a:spcPct val="150000"/>
                        </a:lnSpc>
                        <a:spcAft>
                          <a:spcPts val="0"/>
                        </a:spcAft>
                      </a:pPr>
                      <a:r>
                        <a:rPr lang="id-ID" sz="1200" kern="0">
                          <a:solidFill>
                            <a:srgbClr val="000000"/>
                          </a:solidFill>
                          <a:latin typeface="Times New Roman"/>
                          <a:ea typeface="Times New Roman"/>
                          <a:cs typeface="Times New Roman"/>
                        </a:rPr>
                        <a:t>PNS/TNI/Polri</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dirty="0">
                          <a:solidFill>
                            <a:srgbClr val="000000"/>
                          </a:solidFill>
                          <a:latin typeface="Times New Roman"/>
                          <a:ea typeface="Times New Roman"/>
                          <a:cs typeface="Times New Roman"/>
                        </a:rPr>
                        <a:t>3</a:t>
                      </a:r>
                      <a:endParaRPr lang="id-ID" sz="1200" kern="10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3,15%</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5250">
                <a:tc>
                  <a:txBody>
                    <a:bodyPr/>
                    <a:lstStyle/>
                    <a:p>
                      <a:pPr algn="ctr">
                        <a:lnSpc>
                          <a:spcPct val="150000"/>
                        </a:lnSpc>
                        <a:spcAft>
                          <a:spcPts val="0"/>
                        </a:spcAft>
                      </a:pPr>
                      <a:r>
                        <a:rPr lang="id-ID" sz="1200" kern="0">
                          <a:solidFill>
                            <a:srgbClr val="000000"/>
                          </a:solidFill>
                          <a:latin typeface="Times New Roman"/>
                          <a:ea typeface="Times New Roman"/>
                          <a:cs typeface="Times New Roman"/>
                        </a:rPr>
                        <a:t>Wirausaha</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10</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10,52%</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5250">
                <a:tc>
                  <a:txBody>
                    <a:bodyPr/>
                    <a:lstStyle/>
                    <a:p>
                      <a:pPr algn="ctr">
                        <a:lnSpc>
                          <a:spcPct val="150000"/>
                        </a:lnSpc>
                        <a:spcAft>
                          <a:spcPts val="0"/>
                        </a:spcAft>
                      </a:pPr>
                      <a:r>
                        <a:rPr lang="id-ID" sz="1200" kern="0">
                          <a:solidFill>
                            <a:srgbClr val="000000"/>
                          </a:solidFill>
                          <a:latin typeface="Times New Roman"/>
                          <a:ea typeface="Times New Roman"/>
                          <a:cs typeface="Times New Roman"/>
                        </a:rPr>
                        <a:t>Pedagang</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11</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11,57%</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5250">
                <a:tc>
                  <a:txBody>
                    <a:bodyPr/>
                    <a:lstStyle/>
                    <a:p>
                      <a:pPr algn="ctr">
                        <a:lnSpc>
                          <a:spcPct val="150000"/>
                        </a:lnSpc>
                        <a:spcAft>
                          <a:spcPts val="0"/>
                        </a:spcAft>
                      </a:pPr>
                      <a:r>
                        <a:rPr lang="id-ID" sz="1200" kern="0">
                          <a:solidFill>
                            <a:srgbClr val="000000"/>
                          </a:solidFill>
                          <a:latin typeface="Times New Roman"/>
                          <a:ea typeface="Times New Roman"/>
                          <a:cs typeface="Times New Roman"/>
                        </a:rPr>
                        <a:t>Pelajar/Mahasiswa</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28</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29,47%</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5250">
                <a:tc>
                  <a:txBody>
                    <a:bodyPr/>
                    <a:lstStyle/>
                    <a:p>
                      <a:pPr algn="ctr">
                        <a:lnSpc>
                          <a:spcPct val="150000"/>
                        </a:lnSpc>
                        <a:spcAft>
                          <a:spcPts val="0"/>
                        </a:spcAft>
                      </a:pPr>
                      <a:r>
                        <a:rPr lang="id-ID" sz="1200" kern="0">
                          <a:solidFill>
                            <a:srgbClr val="000000"/>
                          </a:solidFill>
                          <a:latin typeface="Times New Roman"/>
                          <a:ea typeface="Times New Roman"/>
                          <a:cs typeface="Times New Roman"/>
                        </a:rPr>
                        <a:t>Petani / Buruh</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30</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31,57%</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5250">
                <a:tc>
                  <a:txBody>
                    <a:bodyPr/>
                    <a:lstStyle/>
                    <a:p>
                      <a:pPr algn="ctr">
                        <a:lnSpc>
                          <a:spcPct val="150000"/>
                        </a:lnSpc>
                        <a:spcAft>
                          <a:spcPts val="0"/>
                        </a:spcAft>
                      </a:pPr>
                      <a:r>
                        <a:rPr lang="id-ID" sz="1200" kern="0">
                          <a:solidFill>
                            <a:srgbClr val="000000"/>
                          </a:solidFill>
                          <a:latin typeface="Times New Roman"/>
                          <a:ea typeface="Times New Roman"/>
                          <a:cs typeface="Times New Roman"/>
                        </a:rPr>
                        <a:t>Lainnya</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13</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13,68%</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5250">
                <a:tc>
                  <a:txBody>
                    <a:bodyPr/>
                    <a:lstStyle/>
                    <a:p>
                      <a:pPr algn="ctr">
                        <a:lnSpc>
                          <a:spcPct val="150000"/>
                        </a:lnSpc>
                        <a:spcAft>
                          <a:spcPts val="0"/>
                        </a:spcAft>
                      </a:pPr>
                      <a:r>
                        <a:rPr lang="id-ID" sz="1200" kern="0">
                          <a:solidFill>
                            <a:srgbClr val="000000"/>
                          </a:solidFill>
                          <a:latin typeface="Times New Roman"/>
                          <a:ea typeface="Times New Roman"/>
                          <a:cs typeface="Times New Roman"/>
                        </a:rPr>
                        <a:t>JUMLAH</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a:solidFill>
                            <a:srgbClr val="000000"/>
                          </a:solidFill>
                          <a:latin typeface="Times New Roman"/>
                          <a:ea typeface="Times New Roman"/>
                          <a:cs typeface="Times New Roman"/>
                        </a:rPr>
                        <a:t>95</a:t>
                      </a:r>
                      <a:endParaRPr lang="id-ID" sz="1200" kern="1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id-ID" sz="1200" kern="0" dirty="0">
                          <a:solidFill>
                            <a:srgbClr val="000000"/>
                          </a:solidFill>
                          <a:latin typeface="Times New Roman"/>
                          <a:ea typeface="Times New Roman"/>
                          <a:cs typeface="Times New Roman"/>
                        </a:rPr>
                        <a:t>100%</a:t>
                      </a:r>
                      <a:endParaRPr lang="id-ID" sz="1200" kern="10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9478999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t="-17000" b="-17000"/>
          </a:stretch>
        </a:blipFill>
        <a:effectLst/>
      </p:bgPr>
    </p:bg>
    <p:spTree>
      <p:nvGrpSpPr>
        <p:cNvPr id="1" name=""/>
        <p:cNvGrpSpPr/>
        <p:nvPr/>
      </p:nvGrpSpPr>
      <p:grpSpPr>
        <a:xfrm>
          <a:off x="0" y="0"/>
          <a:ext cx="0" cy="0"/>
          <a:chOff x="0" y="0"/>
          <a:chExt cx="0" cy="0"/>
        </a:xfrm>
      </p:grpSpPr>
      <p:sp>
        <p:nvSpPr>
          <p:cNvPr id="5" name="Rectangle 4"/>
          <p:cNvSpPr/>
          <p:nvPr/>
        </p:nvSpPr>
        <p:spPr>
          <a:xfrm>
            <a:off x="1047212" y="547670"/>
            <a:ext cx="10384727" cy="830997"/>
          </a:xfrm>
          <a:prstGeom prst="rect">
            <a:avLst/>
          </a:prstGeom>
        </p:spPr>
        <p:txBody>
          <a:bodyPr wrap="square">
            <a:spAutoFit/>
          </a:bodyPr>
          <a:lstStyle/>
          <a:p>
            <a:pPr algn="ctr"/>
            <a:r>
              <a:rPr lang="id-ID" sz="2400" b="1" dirty="0" smtClean="0"/>
              <a:t>Hasil Indeks Kepuasan Masyarakat Perunsur Pelayanan</a:t>
            </a:r>
          </a:p>
          <a:p>
            <a:pPr algn="ctr"/>
            <a:endParaRPr lang="id-ID" sz="2400" b="1" dirty="0"/>
          </a:p>
        </p:txBody>
      </p:sp>
      <p:graphicFrame>
        <p:nvGraphicFramePr>
          <p:cNvPr id="4" name="Table 3"/>
          <p:cNvGraphicFramePr>
            <a:graphicFrameLocks noGrp="1"/>
          </p:cNvGraphicFramePr>
          <p:nvPr/>
        </p:nvGraphicFramePr>
        <p:xfrm>
          <a:off x="2806263" y="1355836"/>
          <a:ext cx="6842233" cy="5030750"/>
        </p:xfrm>
        <a:graphic>
          <a:graphicData uri="http://schemas.openxmlformats.org/drawingml/2006/table">
            <a:tbl>
              <a:tblPr/>
              <a:tblGrid>
                <a:gridCol w="490323"/>
                <a:gridCol w="2571623"/>
                <a:gridCol w="812633"/>
                <a:gridCol w="953215"/>
                <a:gridCol w="1110941"/>
                <a:gridCol w="903498"/>
              </a:tblGrid>
              <a:tr h="911353">
                <a:tc>
                  <a:txBody>
                    <a:bodyPr/>
                    <a:lstStyle/>
                    <a:p>
                      <a:pPr algn="l">
                        <a:lnSpc>
                          <a:spcPct val="150000"/>
                        </a:lnSpc>
                        <a:spcAft>
                          <a:spcPts val="0"/>
                        </a:spcAft>
                      </a:pPr>
                      <a:endParaRPr lang="id-ID" sz="1200" dirty="0">
                        <a:latin typeface="Times New Roman"/>
                        <a:ea typeface="Arial"/>
                        <a:cs typeface="Times New Roman"/>
                      </a:endParaRPr>
                    </a:p>
                    <a:p>
                      <a:pPr marL="67945" algn="l">
                        <a:lnSpc>
                          <a:spcPct val="150000"/>
                        </a:lnSpc>
                        <a:spcAft>
                          <a:spcPts val="0"/>
                        </a:spcAft>
                      </a:pPr>
                      <a:r>
                        <a:rPr lang="id-ID" sz="1200" dirty="0">
                          <a:latin typeface="Times New Roman"/>
                          <a:ea typeface="Arial"/>
                          <a:cs typeface="Times New Roman"/>
                        </a:rPr>
                        <a:t>NO</a:t>
                      </a:r>
                      <a:endParaRPr lang="id-ID" sz="1100" dirty="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pPr>
                      <a:endParaRPr lang="id-ID" sz="1200" dirty="0">
                        <a:latin typeface="Times New Roman"/>
                        <a:ea typeface="Arial"/>
                        <a:cs typeface="Times New Roman"/>
                      </a:endParaRPr>
                    </a:p>
                    <a:p>
                      <a:pPr marL="194310" algn="l">
                        <a:lnSpc>
                          <a:spcPct val="150000"/>
                        </a:lnSpc>
                        <a:spcAft>
                          <a:spcPts val="0"/>
                        </a:spcAft>
                      </a:pPr>
                      <a:r>
                        <a:rPr lang="id-ID" sz="1200" dirty="0">
                          <a:latin typeface="Times New Roman"/>
                          <a:ea typeface="Arial"/>
                          <a:cs typeface="Times New Roman"/>
                        </a:rPr>
                        <a:t>UNSUR PELAYANAN</a:t>
                      </a:r>
                      <a:endParaRPr lang="id-ID" sz="1100" dirty="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49225" marR="126365" indent="-5080" algn="l">
                        <a:lnSpc>
                          <a:spcPct val="150000"/>
                        </a:lnSpc>
                        <a:spcAft>
                          <a:spcPts val="0"/>
                        </a:spcAft>
                      </a:pPr>
                      <a:r>
                        <a:rPr lang="id-ID" sz="1200">
                          <a:latin typeface="Times New Roman"/>
                          <a:ea typeface="Arial"/>
                          <a:cs typeface="Times New Roman"/>
                        </a:rPr>
                        <a:t>Nilai IKM</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marR="61595" indent="-635" algn="ctr">
                        <a:lnSpc>
                          <a:spcPct val="150000"/>
                        </a:lnSpc>
                        <a:spcAft>
                          <a:spcPts val="0"/>
                        </a:spcAft>
                      </a:pPr>
                      <a:r>
                        <a:rPr lang="id-ID" sz="1200">
                          <a:latin typeface="Times New Roman"/>
                          <a:ea typeface="Arial"/>
                          <a:cs typeface="Times New Roman"/>
                        </a:rPr>
                        <a:t>Nilai Konversi</a:t>
                      </a:r>
                      <a:endParaRPr lang="id-ID" sz="1100">
                        <a:latin typeface="Arial"/>
                        <a:ea typeface="Arial"/>
                        <a:cs typeface="Times New Roman"/>
                      </a:endParaRPr>
                    </a:p>
                    <a:p>
                      <a:pPr marL="161290" marR="156845" algn="ctr">
                        <a:lnSpc>
                          <a:spcPct val="150000"/>
                        </a:lnSpc>
                        <a:spcAft>
                          <a:spcPts val="0"/>
                        </a:spcAft>
                      </a:pPr>
                      <a:r>
                        <a:rPr lang="id-ID" sz="1200">
                          <a:latin typeface="Times New Roman"/>
                          <a:ea typeface="Arial"/>
                          <a:cs typeface="Times New Roman"/>
                        </a:rPr>
                        <a:t>IKM</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3345" indent="147320" algn="l">
                        <a:lnSpc>
                          <a:spcPct val="150000"/>
                        </a:lnSpc>
                        <a:spcAft>
                          <a:spcPts val="0"/>
                        </a:spcAft>
                      </a:pPr>
                      <a:r>
                        <a:rPr lang="id-ID" sz="1200">
                          <a:latin typeface="Times New Roman"/>
                          <a:ea typeface="Arial"/>
                          <a:cs typeface="Times New Roman"/>
                        </a:rPr>
                        <a:t>Mutu Pelayanan</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pPr>
                      <a:endParaRPr lang="id-ID" sz="1200">
                        <a:latin typeface="Times New Roman"/>
                        <a:ea typeface="Arial"/>
                        <a:cs typeface="Times New Roman"/>
                      </a:endParaRPr>
                    </a:p>
                    <a:p>
                      <a:pPr marL="90170" marR="80010" algn="ctr">
                        <a:lnSpc>
                          <a:spcPct val="150000"/>
                        </a:lnSpc>
                        <a:spcAft>
                          <a:spcPts val="0"/>
                        </a:spcAft>
                      </a:pPr>
                      <a:r>
                        <a:rPr lang="id-ID" sz="1200">
                          <a:latin typeface="Times New Roman"/>
                          <a:ea typeface="Arial"/>
                          <a:cs typeface="Times New Roman"/>
                        </a:rPr>
                        <a:t>Kinerja</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418">
                <a:tc>
                  <a:txBody>
                    <a:bodyPr/>
                    <a:lstStyle/>
                    <a:p>
                      <a:pPr marL="4445" algn="ctr">
                        <a:lnSpc>
                          <a:spcPct val="150000"/>
                        </a:lnSpc>
                        <a:spcAft>
                          <a:spcPts val="0"/>
                        </a:spcAft>
                      </a:pPr>
                      <a:r>
                        <a:rPr lang="id-ID" sz="1200">
                          <a:latin typeface="Times New Roman"/>
                          <a:ea typeface="Arial"/>
                          <a:cs typeface="Times New Roman"/>
                        </a:rPr>
                        <a:t>1</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2075" indent="-24130" algn="l">
                        <a:lnSpc>
                          <a:spcPct val="150000"/>
                        </a:lnSpc>
                        <a:spcAft>
                          <a:spcPts val="0"/>
                        </a:spcAft>
                      </a:pPr>
                      <a:r>
                        <a:rPr lang="id-ID" sz="1200">
                          <a:latin typeface="Times New Roman"/>
                          <a:ea typeface="Arial"/>
                          <a:cs typeface="Times New Roman"/>
                        </a:rPr>
                        <a:t> Persyaratan</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57480" algn="ctr">
                        <a:lnSpc>
                          <a:spcPct val="150000"/>
                        </a:lnSpc>
                        <a:spcAft>
                          <a:spcPts val="0"/>
                        </a:spcAft>
                      </a:pPr>
                      <a:r>
                        <a:rPr lang="id-ID" sz="1200">
                          <a:latin typeface="Times New Roman"/>
                          <a:ea typeface="Arial"/>
                          <a:cs typeface="Times New Roman"/>
                        </a:rPr>
                        <a:t>3,178</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64465" marR="156845" algn="ctr">
                        <a:lnSpc>
                          <a:spcPct val="150000"/>
                        </a:lnSpc>
                        <a:spcAft>
                          <a:spcPts val="0"/>
                        </a:spcAft>
                      </a:pPr>
                      <a:r>
                        <a:rPr lang="id-ID" sz="1200">
                          <a:latin typeface="Times New Roman"/>
                          <a:ea typeface="Arial"/>
                          <a:cs typeface="Times New Roman"/>
                        </a:rPr>
                        <a:t>79,45</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255" algn="ctr">
                        <a:lnSpc>
                          <a:spcPct val="150000"/>
                        </a:lnSpc>
                        <a:spcAft>
                          <a:spcPts val="0"/>
                        </a:spcAft>
                      </a:pPr>
                      <a:r>
                        <a:rPr lang="id-ID" sz="1200">
                          <a:latin typeface="Times New Roman"/>
                          <a:ea typeface="Arial"/>
                          <a:cs typeface="Times New Roman"/>
                        </a:rPr>
                        <a:t>B</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8265" marR="80010" algn="ctr">
                        <a:lnSpc>
                          <a:spcPct val="150000"/>
                        </a:lnSpc>
                        <a:spcAft>
                          <a:spcPts val="0"/>
                        </a:spcAft>
                      </a:pPr>
                      <a:r>
                        <a:rPr lang="id-ID" sz="1200">
                          <a:latin typeface="Times New Roman"/>
                          <a:ea typeface="Arial"/>
                          <a:cs typeface="Times New Roman"/>
                        </a:rPr>
                        <a:t>Baik</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2965">
                <a:tc>
                  <a:txBody>
                    <a:bodyPr/>
                    <a:lstStyle/>
                    <a:p>
                      <a:pPr marL="4445" algn="ctr">
                        <a:lnSpc>
                          <a:spcPct val="150000"/>
                        </a:lnSpc>
                        <a:spcAft>
                          <a:spcPts val="0"/>
                        </a:spcAft>
                      </a:pPr>
                      <a:r>
                        <a:rPr lang="id-ID" sz="1200">
                          <a:latin typeface="Times New Roman"/>
                          <a:ea typeface="Arial"/>
                          <a:cs typeface="Times New Roman"/>
                        </a:rPr>
                        <a:t>2</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2075">
                        <a:lnSpc>
                          <a:spcPct val="150000"/>
                        </a:lnSpc>
                        <a:spcAft>
                          <a:spcPts val="0"/>
                        </a:spcAft>
                      </a:pPr>
                      <a:r>
                        <a:rPr lang="id-ID" sz="1200" kern="1000">
                          <a:solidFill>
                            <a:srgbClr val="000000"/>
                          </a:solidFill>
                          <a:latin typeface="Times New Roman"/>
                          <a:ea typeface="Calibri"/>
                          <a:cs typeface="Times New Roman"/>
                        </a:rPr>
                        <a:t>Sistem, Mekanisme dan Prosedur</a:t>
                      </a:r>
                      <a:endParaRPr lang="id-ID" sz="1200" kern="1000">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57480" algn="ctr">
                        <a:lnSpc>
                          <a:spcPct val="150000"/>
                        </a:lnSpc>
                        <a:spcAft>
                          <a:spcPts val="0"/>
                        </a:spcAft>
                      </a:pPr>
                      <a:r>
                        <a:rPr lang="id-ID" sz="1200">
                          <a:latin typeface="Times New Roman"/>
                          <a:ea typeface="Arial"/>
                          <a:cs typeface="Times New Roman"/>
                        </a:rPr>
                        <a:t>3,094</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64465" marR="156845" algn="ctr">
                        <a:lnSpc>
                          <a:spcPct val="150000"/>
                        </a:lnSpc>
                        <a:spcAft>
                          <a:spcPts val="0"/>
                        </a:spcAft>
                      </a:pPr>
                      <a:r>
                        <a:rPr lang="id-ID" sz="1200">
                          <a:latin typeface="Times New Roman"/>
                          <a:ea typeface="Arial"/>
                          <a:cs typeface="Times New Roman"/>
                        </a:rPr>
                        <a:t>77,35</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255" algn="ctr">
                        <a:lnSpc>
                          <a:spcPct val="150000"/>
                        </a:lnSpc>
                        <a:spcAft>
                          <a:spcPts val="0"/>
                        </a:spcAft>
                      </a:pPr>
                      <a:r>
                        <a:rPr lang="id-ID" sz="1200">
                          <a:latin typeface="Times New Roman"/>
                          <a:ea typeface="Arial"/>
                          <a:cs typeface="Times New Roman"/>
                        </a:rPr>
                        <a:t>B</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8265" marR="80010" algn="ctr">
                        <a:lnSpc>
                          <a:spcPct val="150000"/>
                        </a:lnSpc>
                        <a:spcAft>
                          <a:spcPts val="0"/>
                        </a:spcAft>
                      </a:pPr>
                      <a:r>
                        <a:rPr lang="id-ID" sz="1200">
                          <a:latin typeface="Times New Roman"/>
                          <a:ea typeface="Arial"/>
                          <a:cs typeface="Times New Roman"/>
                        </a:rPr>
                        <a:t>Baik</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5669">
                <a:tc>
                  <a:txBody>
                    <a:bodyPr/>
                    <a:lstStyle/>
                    <a:p>
                      <a:pPr marL="4445" algn="ctr">
                        <a:lnSpc>
                          <a:spcPct val="150000"/>
                        </a:lnSpc>
                        <a:spcAft>
                          <a:spcPts val="0"/>
                        </a:spcAft>
                      </a:pPr>
                      <a:r>
                        <a:rPr lang="id-ID" sz="1200">
                          <a:latin typeface="Times New Roman"/>
                          <a:ea typeface="Arial"/>
                          <a:cs typeface="Times New Roman"/>
                        </a:rPr>
                        <a:t>3</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algn="l">
                        <a:lnSpc>
                          <a:spcPct val="150000"/>
                        </a:lnSpc>
                        <a:spcAft>
                          <a:spcPts val="0"/>
                        </a:spcAft>
                      </a:pPr>
                      <a:r>
                        <a:rPr lang="id-ID" sz="1200">
                          <a:latin typeface="Times New Roman"/>
                          <a:ea typeface="Arial"/>
                          <a:cs typeface="Times New Roman"/>
                        </a:rPr>
                        <a:t>Waktu Penyelesaian</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57480" algn="ctr">
                        <a:lnSpc>
                          <a:spcPct val="150000"/>
                        </a:lnSpc>
                        <a:spcAft>
                          <a:spcPts val="0"/>
                        </a:spcAft>
                      </a:pPr>
                      <a:r>
                        <a:rPr lang="id-ID" sz="1200">
                          <a:latin typeface="Times New Roman"/>
                          <a:ea typeface="Arial"/>
                          <a:cs typeface="Times New Roman"/>
                        </a:rPr>
                        <a:t>2,996</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64465" marR="156845" algn="ctr">
                        <a:lnSpc>
                          <a:spcPct val="150000"/>
                        </a:lnSpc>
                        <a:spcAft>
                          <a:spcPts val="0"/>
                        </a:spcAft>
                      </a:pPr>
                      <a:r>
                        <a:rPr lang="id-ID" sz="1200">
                          <a:latin typeface="Times New Roman"/>
                          <a:ea typeface="Arial"/>
                          <a:cs typeface="Times New Roman"/>
                        </a:rPr>
                        <a:t>74,9</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255" algn="ctr">
                        <a:lnSpc>
                          <a:spcPct val="150000"/>
                        </a:lnSpc>
                        <a:spcAft>
                          <a:spcPts val="0"/>
                        </a:spcAft>
                      </a:pPr>
                      <a:r>
                        <a:rPr lang="id-ID" sz="1200">
                          <a:latin typeface="Times New Roman"/>
                          <a:ea typeface="Arial"/>
                          <a:cs typeface="Times New Roman"/>
                        </a:rPr>
                        <a:t>C</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3505" algn="ctr">
                        <a:lnSpc>
                          <a:spcPct val="150000"/>
                        </a:lnSpc>
                        <a:spcAft>
                          <a:spcPts val="0"/>
                        </a:spcAft>
                      </a:pPr>
                      <a:r>
                        <a:rPr lang="id-ID" sz="1200">
                          <a:latin typeface="Times New Roman"/>
                          <a:ea typeface="Arial"/>
                          <a:cs typeface="Times New Roman"/>
                        </a:rPr>
                        <a:t>Kurang</a:t>
                      </a:r>
                      <a:endParaRPr lang="id-ID" sz="1100">
                        <a:latin typeface="Arial"/>
                        <a:ea typeface="Arial"/>
                        <a:cs typeface="Times New Roman"/>
                      </a:endParaRPr>
                    </a:p>
                    <a:p>
                      <a:pPr marL="88265" marR="80010" algn="ctr">
                        <a:lnSpc>
                          <a:spcPct val="150000"/>
                        </a:lnSpc>
                        <a:spcAft>
                          <a:spcPts val="0"/>
                        </a:spcAft>
                      </a:pPr>
                      <a:r>
                        <a:rPr lang="id-ID" sz="1200">
                          <a:latin typeface="Times New Roman"/>
                          <a:ea typeface="Arial"/>
                          <a:cs typeface="Times New Roman"/>
                        </a:rPr>
                        <a:t>Baik</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0374">
                <a:tc>
                  <a:txBody>
                    <a:bodyPr/>
                    <a:lstStyle/>
                    <a:p>
                      <a:pPr marL="4445" algn="ctr">
                        <a:lnSpc>
                          <a:spcPct val="150000"/>
                        </a:lnSpc>
                        <a:spcAft>
                          <a:spcPts val="0"/>
                        </a:spcAft>
                      </a:pPr>
                      <a:r>
                        <a:rPr lang="id-ID" sz="1200">
                          <a:latin typeface="Times New Roman"/>
                          <a:ea typeface="Arial"/>
                          <a:cs typeface="Times New Roman"/>
                        </a:rPr>
                        <a:t>4</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algn="l">
                        <a:lnSpc>
                          <a:spcPct val="150000"/>
                        </a:lnSpc>
                        <a:spcAft>
                          <a:spcPts val="0"/>
                        </a:spcAft>
                      </a:pPr>
                      <a:r>
                        <a:rPr lang="id-ID" sz="1200">
                          <a:latin typeface="Times New Roman"/>
                          <a:ea typeface="Arial"/>
                          <a:cs typeface="Times New Roman"/>
                        </a:rPr>
                        <a:t> Biaya atau Tarif</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57480" algn="ctr">
                        <a:lnSpc>
                          <a:spcPct val="150000"/>
                        </a:lnSpc>
                        <a:spcAft>
                          <a:spcPts val="0"/>
                        </a:spcAft>
                      </a:pPr>
                      <a:r>
                        <a:rPr lang="id-ID" sz="1200">
                          <a:latin typeface="Times New Roman"/>
                          <a:ea typeface="Arial"/>
                          <a:cs typeface="Times New Roman"/>
                        </a:rPr>
                        <a:t>3,252</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64465" marR="156845" algn="ctr">
                        <a:lnSpc>
                          <a:spcPct val="150000"/>
                        </a:lnSpc>
                        <a:spcAft>
                          <a:spcPts val="0"/>
                        </a:spcAft>
                      </a:pPr>
                      <a:r>
                        <a:rPr lang="id-ID" sz="1200">
                          <a:latin typeface="Times New Roman"/>
                          <a:ea typeface="Arial"/>
                          <a:cs typeface="Times New Roman"/>
                        </a:rPr>
                        <a:t>81,3</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255" algn="ctr">
                        <a:lnSpc>
                          <a:spcPct val="150000"/>
                        </a:lnSpc>
                        <a:spcAft>
                          <a:spcPts val="0"/>
                        </a:spcAft>
                      </a:pPr>
                      <a:r>
                        <a:rPr lang="id-ID" sz="1200">
                          <a:latin typeface="Times New Roman"/>
                          <a:ea typeface="Arial"/>
                          <a:cs typeface="Times New Roman"/>
                        </a:rPr>
                        <a:t>B</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8265" marR="80010" algn="ctr">
                        <a:lnSpc>
                          <a:spcPct val="150000"/>
                        </a:lnSpc>
                        <a:spcAft>
                          <a:spcPts val="0"/>
                        </a:spcAft>
                      </a:pPr>
                      <a:r>
                        <a:rPr lang="id-ID" sz="1200">
                          <a:latin typeface="Times New Roman"/>
                          <a:ea typeface="Arial"/>
                          <a:cs typeface="Times New Roman"/>
                        </a:rPr>
                        <a:t>Baik</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3279">
                <a:tc>
                  <a:txBody>
                    <a:bodyPr/>
                    <a:lstStyle/>
                    <a:p>
                      <a:pPr marL="4445" algn="ctr">
                        <a:lnSpc>
                          <a:spcPct val="150000"/>
                        </a:lnSpc>
                        <a:spcAft>
                          <a:spcPts val="0"/>
                        </a:spcAft>
                      </a:pPr>
                      <a:r>
                        <a:rPr lang="id-ID" sz="1200">
                          <a:latin typeface="Times New Roman"/>
                          <a:ea typeface="Arial"/>
                          <a:cs typeface="Times New Roman"/>
                        </a:rPr>
                        <a:t>5</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2075">
                        <a:lnSpc>
                          <a:spcPct val="150000"/>
                        </a:lnSpc>
                        <a:spcAft>
                          <a:spcPts val="0"/>
                        </a:spcAft>
                      </a:pPr>
                      <a:r>
                        <a:rPr lang="id-ID" sz="1200" kern="1000">
                          <a:solidFill>
                            <a:srgbClr val="000000"/>
                          </a:solidFill>
                          <a:latin typeface="Times New Roman"/>
                          <a:ea typeface="Calibri"/>
                          <a:cs typeface="Times New Roman"/>
                        </a:rPr>
                        <a:t>Produk Spesifikasi Jenis Pelayanan</a:t>
                      </a:r>
                      <a:endParaRPr lang="id-ID" sz="1200" kern="1000">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57480" algn="ctr">
                        <a:lnSpc>
                          <a:spcPct val="150000"/>
                        </a:lnSpc>
                        <a:spcAft>
                          <a:spcPts val="0"/>
                        </a:spcAft>
                      </a:pPr>
                      <a:r>
                        <a:rPr lang="id-ID" sz="1200">
                          <a:latin typeface="Times New Roman"/>
                          <a:ea typeface="Arial"/>
                          <a:cs typeface="Times New Roman"/>
                        </a:rPr>
                        <a:t>3,115</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64465" marR="156845" algn="ctr">
                        <a:lnSpc>
                          <a:spcPct val="150000"/>
                        </a:lnSpc>
                        <a:spcAft>
                          <a:spcPts val="0"/>
                        </a:spcAft>
                      </a:pPr>
                      <a:r>
                        <a:rPr lang="id-ID" sz="1200">
                          <a:latin typeface="Times New Roman"/>
                          <a:ea typeface="Arial"/>
                          <a:cs typeface="Times New Roman"/>
                        </a:rPr>
                        <a:t>77,87</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255" algn="ctr">
                        <a:lnSpc>
                          <a:spcPct val="150000"/>
                        </a:lnSpc>
                        <a:spcAft>
                          <a:spcPts val="0"/>
                        </a:spcAft>
                      </a:pPr>
                      <a:r>
                        <a:rPr lang="id-ID" sz="1200">
                          <a:latin typeface="Times New Roman"/>
                          <a:ea typeface="Arial"/>
                          <a:cs typeface="Times New Roman"/>
                        </a:rPr>
                        <a:t>B</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8265" marR="80010" algn="ctr">
                        <a:lnSpc>
                          <a:spcPct val="150000"/>
                        </a:lnSpc>
                        <a:spcAft>
                          <a:spcPts val="1200"/>
                        </a:spcAft>
                      </a:pPr>
                      <a:r>
                        <a:rPr lang="id-ID" sz="1200">
                          <a:latin typeface="Times New Roman"/>
                          <a:ea typeface="Arial"/>
                          <a:cs typeface="Times New Roman"/>
                        </a:rPr>
                        <a:t>Baik</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6528">
                <a:tc>
                  <a:txBody>
                    <a:bodyPr/>
                    <a:lstStyle/>
                    <a:p>
                      <a:pPr marL="4445" algn="ctr">
                        <a:lnSpc>
                          <a:spcPct val="150000"/>
                        </a:lnSpc>
                        <a:spcAft>
                          <a:spcPts val="0"/>
                        </a:spcAft>
                      </a:pPr>
                      <a:r>
                        <a:rPr lang="id-ID" sz="1200">
                          <a:latin typeface="Times New Roman"/>
                          <a:ea typeface="Arial"/>
                          <a:cs typeface="Times New Roman"/>
                        </a:rPr>
                        <a:t>6</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2075">
                        <a:lnSpc>
                          <a:spcPct val="150000"/>
                        </a:lnSpc>
                        <a:spcAft>
                          <a:spcPts val="0"/>
                        </a:spcAft>
                      </a:pPr>
                      <a:r>
                        <a:rPr lang="id-ID" sz="1200" kern="1000">
                          <a:latin typeface="Times New Roman"/>
                          <a:ea typeface="Calibri"/>
                          <a:cs typeface="Times New Roman"/>
                        </a:rPr>
                        <a:t>Kompetensi pelaksana</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57480" algn="ctr">
                        <a:lnSpc>
                          <a:spcPct val="150000"/>
                        </a:lnSpc>
                        <a:spcAft>
                          <a:spcPts val="0"/>
                        </a:spcAft>
                      </a:pPr>
                      <a:r>
                        <a:rPr lang="id-ID" sz="1200">
                          <a:latin typeface="Times New Roman"/>
                          <a:ea typeface="Arial"/>
                          <a:cs typeface="Times New Roman"/>
                        </a:rPr>
                        <a:t>3,126</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64465" marR="156845" algn="ctr">
                        <a:lnSpc>
                          <a:spcPct val="150000"/>
                        </a:lnSpc>
                        <a:spcAft>
                          <a:spcPts val="0"/>
                        </a:spcAft>
                      </a:pPr>
                      <a:r>
                        <a:rPr lang="id-ID" sz="1200">
                          <a:latin typeface="Times New Roman"/>
                          <a:ea typeface="Arial"/>
                          <a:cs typeface="Times New Roman"/>
                        </a:rPr>
                        <a:t>78,15</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255" algn="ctr">
                        <a:lnSpc>
                          <a:spcPct val="150000"/>
                        </a:lnSpc>
                        <a:spcAft>
                          <a:spcPts val="0"/>
                        </a:spcAft>
                      </a:pPr>
                      <a:r>
                        <a:rPr lang="id-ID" sz="1200">
                          <a:latin typeface="Times New Roman"/>
                          <a:ea typeface="Arial"/>
                          <a:cs typeface="Times New Roman"/>
                        </a:rPr>
                        <a:t>B</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8265" marR="80010" algn="ctr">
                        <a:lnSpc>
                          <a:spcPct val="150000"/>
                        </a:lnSpc>
                        <a:spcAft>
                          <a:spcPts val="1200"/>
                        </a:spcAft>
                      </a:pPr>
                      <a:r>
                        <a:rPr lang="id-ID" sz="1200">
                          <a:latin typeface="Times New Roman"/>
                          <a:ea typeface="Arial"/>
                          <a:cs typeface="Times New Roman"/>
                        </a:rPr>
                        <a:t>Baik</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5669">
                <a:tc>
                  <a:txBody>
                    <a:bodyPr/>
                    <a:lstStyle/>
                    <a:p>
                      <a:pPr marL="4445" algn="ctr">
                        <a:lnSpc>
                          <a:spcPct val="150000"/>
                        </a:lnSpc>
                        <a:spcAft>
                          <a:spcPts val="0"/>
                        </a:spcAft>
                      </a:pPr>
                      <a:r>
                        <a:rPr lang="id-ID" sz="1200">
                          <a:latin typeface="Times New Roman"/>
                          <a:ea typeface="Arial"/>
                          <a:cs typeface="Times New Roman"/>
                        </a:rPr>
                        <a:t>7</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algn="l">
                        <a:lnSpc>
                          <a:spcPct val="150000"/>
                        </a:lnSpc>
                        <a:spcAft>
                          <a:spcPts val="0"/>
                        </a:spcAft>
                      </a:pPr>
                      <a:r>
                        <a:rPr lang="id-ID" sz="1200">
                          <a:latin typeface="Times New Roman"/>
                          <a:ea typeface="Arial"/>
                          <a:cs typeface="Times New Roman"/>
                        </a:rPr>
                        <a:t>Perilaku Pelaksana</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57480" algn="ctr">
                        <a:lnSpc>
                          <a:spcPct val="150000"/>
                        </a:lnSpc>
                        <a:spcAft>
                          <a:spcPts val="0"/>
                        </a:spcAft>
                      </a:pPr>
                      <a:r>
                        <a:rPr lang="id-ID" sz="1200">
                          <a:latin typeface="Times New Roman"/>
                          <a:ea typeface="Arial"/>
                          <a:cs typeface="Times New Roman"/>
                        </a:rPr>
                        <a:t>3,089</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64465" marR="156845" algn="ctr">
                        <a:lnSpc>
                          <a:spcPct val="150000"/>
                        </a:lnSpc>
                        <a:spcAft>
                          <a:spcPts val="0"/>
                        </a:spcAft>
                      </a:pPr>
                      <a:r>
                        <a:rPr lang="id-ID" sz="1200">
                          <a:latin typeface="Times New Roman"/>
                          <a:ea typeface="Arial"/>
                          <a:cs typeface="Times New Roman"/>
                        </a:rPr>
                        <a:t>77,22</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255" algn="ctr">
                        <a:lnSpc>
                          <a:spcPct val="150000"/>
                        </a:lnSpc>
                        <a:spcAft>
                          <a:spcPts val="0"/>
                        </a:spcAft>
                      </a:pPr>
                      <a:r>
                        <a:rPr lang="id-ID" sz="1200">
                          <a:latin typeface="Times New Roman"/>
                          <a:ea typeface="Arial"/>
                          <a:cs typeface="Times New Roman"/>
                        </a:rPr>
                        <a:t>B</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3505" algn="l">
                        <a:lnSpc>
                          <a:spcPct val="150000"/>
                        </a:lnSpc>
                        <a:spcAft>
                          <a:spcPts val="0"/>
                        </a:spcAft>
                      </a:pPr>
                      <a:r>
                        <a:rPr lang="id-ID" sz="1200">
                          <a:latin typeface="Times New Roman"/>
                          <a:ea typeface="Arial"/>
                          <a:cs typeface="Times New Roman"/>
                        </a:rPr>
                        <a:t>Baik</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7568">
                <a:tc>
                  <a:txBody>
                    <a:bodyPr/>
                    <a:lstStyle/>
                    <a:p>
                      <a:pPr marL="4445" algn="ctr">
                        <a:lnSpc>
                          <a:spcPct val="150000"/>
                        </a:lnSpc>
                        <a:spcAft>
                          <a:spcPts val="0"/>
                        </a:spcAft>
                      </a:pPr>
                      <a:r>
                        <a:rPr lang="id-ID" sz="1200">
                          <a:latin typeface="Times New Roman"/>
                          <a:ea typeface="Arial"/>
                          <a:cs typeface="Times New Roman"/>
                        </a:rPr>
                        <a:t>8</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2075">
                        <a:lnSpc>
                          <a:spcPct val="150000"/>
                        </a:lnSpc>
                        <a:spcAft>
                          <a:spcPts val="0"/>
                        </a:spcAft>
                      </a:pPr>
                      <a:r>
                        <a:rPr lang="id-ID" sz="1200" kern="1000">
                          <a:solidFill>
                            <a:srgbClr val="000000"/>
                          </a:solidFill>
                          <a:latin typeface="Times New Roman"/>
                          <a:ea typeface="Calibri"/>
                          <a:cs typeface="Times New Roman"/>
                        </a:rPr>
                        <a:t>Penanganan Pengaduan, Saran dan Masukan</a:t>
                      </a:r>
                      <a:endParaRPr lang="id-ID" sz="1200" kern="1000">
                        <a:latin typeface="Times New Roman"/>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57480" algn="ctr">
                        <a:lnSpc>
                          <a:spcPct val="150000"/>
                        </a:lnSpc>
                        <a:spcAft>
                          <a:spcPts val="0"/>
                        </a:spcAft>
                      </a:pPr>
                      <a:r>
                        <a:rPr lang="id-ID" sz="1200">
                          <a:latin typeface="Times New Roman"/>
                          <a:ea typeface="Arial"/>
                          <a:cs typeface="Times New Roman"/>
                        </a:rPr>
                        <a:t>3,089</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64465" marR="156845" algn="ctr">
                        <a:lnSpc>
                          <a:spcPct val="150000"/>
                        </a:lnSpc>
                        <a:spcAft>
                          <a:spcPts val="0"/>
                        </a:spcAft>
                      </a:pPr>
                      <a:r>
                        <a:rPr lang="id-ID" sz="1200">
                          <a:latin typeface="Times New Roman"/>
                          <a:ea typeface="Arial"/>
                          <a:cs typeface="Times New Roman"/>
                        </a:rPr>
                        <a:t>77,22</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255" algn="ctr">
                        <a:lnSpc>
                          <a:spcPct val="150000"/>
                        </a:lnSpc>
                        <a:spcAft>
                          <a:spcPts val="0"/>
                        </a:spcAft>
                      </a:pPr>
                      <a:r>
                        <a:rPr lang="id-ID" sz="1200">
                          <a:latin typeface="Times New Roman"/>
                          <a:ea typeface="Arial"/>
                          <a:cs typeface="Times New Roman"/>
                        </a:rPr>
                        <a:t>B</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8265" marR="80010" algn="ctr">
                        <a:lnSpc>
                          <a:spcPct val="150000"/>
                        </a:lnSpc>
                        <a:spcAft>
                          <a:spcPts val="0"/>
                        </a:spcAft>
                      </a:pPr>
                      <a:r>
                        <a:rPr lang="id-ID" sz="1200">
                          <a:latin typeface="Times New Roman"/>
                          <a:ea typeface="Arial"/>
                          <a:cs typeface="Times New Roman"/>
                        </a:rPr>
                        <a:t>Baik</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956">
                <a:tc>
                  <a:txBody>
                    <a:bodyPr/>
                    <a:lstStyle/>
                    <a:p>
                      <a:pPr marL="4445" algn="ctr">
                        <a:lnSpc>
                          <a:spcPct val="150000"/>
                        </a:lnSpc>
                        <a:spcAft>
                          <a:spcPts val="0"/>
                        </a:spcAft>
                      </a:pPr>
                      <a:r>
                        <a:rPr lang="id-ID" sz="1200" dirty="0">
                          <a:latin typeface="Times New Roman"/>
                          <a:ea typeface="Arial"/>
                          <a:cs typeface="Times New Roman"/>
                        </a:rPr>
                        <a:t>9</a:t>
                      </a:r>
                      <a:endParaRPr lang="id-ID" sz="1100" dirty="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945" algn="l">
                        <a:lnSpc>
                          <a:spcPct val="150000"/>
                        </a:lnSpc>
                        <a:spcAft>
                          <a:spcPts val="0"/>
                        </a:spcAft>
                      </a:pPr>
                      <a:r>
                        <a:rPr lang="id-ID" sz="1200" dirty="0">
                          <a:latin typeface="Times New Roman"/>
                          <a:ea typeface="Arial"/>
                          <a:cs typeface="Times New Roman"/>
                        </a:rPr>
                        <a:t>Sarana dan Prasarana</a:t>
                      </a:r>
                      <a:endParaRPr lang="id-ID" sz="1100" dirty="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57480" algn="ctr">
                        <a:lnSpc>
                          <a:spcPct val="150000"/>
                        </a:lnSpc>
                        <a:spcAft>
                          <a:spcPts val="0"/>
                        </a:spcAft>
                      </a:pPr>
                      <a:r>
                        <a:rPr lang="id-ID" sz="1200">
                          <a:latin typeface="Times New Roman"/>
                          <a:ea typeface="Arial"/>
                          <a:cs typeface="Times New Roman"/>
                        </a:rPr>
                        <a:t>3.194</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64465" marR="156845" algn="ctr">
                        <a:lnSpc>
                          <a:spcPct val="150000"/>
                        </a:lnSpc>
                        <a:spcAft>
                          <a:spcPts val="0"/>
                        </a:spcAft>
                      </a:pPr>
                      <a:r>
                        <a:rPr lang="id-ID" sz="1200">
                          <a:latin typeface="Times New Roman"/>
                          <a:ea typeface="Arial"/>
                          <a:cs typeface="Times New Roman"/>
                        </a:rPr>
                        <a:t>79,85</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255" algn="ctr">
                        <a:lnSpc>
                          <a:spcPct val="150000"/>
                        </a:lnSpc>
                        <a:spcAft>
                          <a:spcPts val="0"/>
                        </a:spcAft>
                      </a:pPr>
                      <a:r>
                        <a:rPr lang="id-ID" sz="1200">
                          <a:latin typeface="Times New Roman"/>
                          <a:ea typeface="Arial"/>
                          <a:cs typeface="Times New Roman"/>
                        </a:rPr>
                        <a:t>B</a:t>
                      </a:r>
                      <a:endParaRPr lang="id-ID" sz="110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8265" marR="80010" algn="ctr">
                        <a:lnSpc>
                          <a:spcPct val="150000"/>
                        </a:lnSpc>
                        <a:spcAft>
                          <a:spcPts val="0"/>
                        </a:spcAft>
                      </a:pPr>
                      <a:r>
                        <a:rPr lang="id-ID" sz="1200" dirty="0">
                          <a:latin typeface="Times New Roman"/>
                          <a:ea typeface="Arial"/>
                          <a:cs typeface="Times New Roman"/>
                        </a:rPr>
                        <a:t>Baik</a:t>
                      </a:r>
                      <a:endParaRPr lang="id-ID" sz="1100" dirty="0">
                        <a:latin typeface="Arial"/>
                        <a:ea typeface="Arial"/>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9478999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t="-17000" b="-17000"/>
          </a:stretch>
        </a:blipFill>
        <a:effectLst/>
      </p:bgPr>
    </p:bg>
    <p:spTree>
      <p:nvGrpSpPr>
        <p:cNvPr id="1" name=""/>
        <p:cNvGrpSpPr/>
        <p:nvPr/>
      </p:nvGrpSpPr>
      <p:grpSpPr>
        <a:xfrm>
          <a:off x="0" y="0"/>
          <a:ext cx="0" cy="0"/>
          <a:chOff x="0" y="0"/>
          <a:chExt cx="0" cy="0"/>
        </a:xfrm>
      </p:grpSpPr>
      <p:sp>
        <p:nvSpPr>
          <p:cNvPr id="5" name="Rectangle 4"/>
          <p:cNvSpPr/>
          <p:nvPr/>
        </p:nvSpPr>
        <p:spPr>
          <a:xfrm>
            <a:off x="1047212" y="547670"/>
            <a:ext cx="10384727" cy="6063198"/>
          </a:xfrm>
          <a:prstGeom prst="rect">
            <a:avLst/>
          </a:prstGeom>
        </p:spPr>
        <p:txBody>
          <a:bodyPr wrap="square">
            <a:spAutoFit/>
          </a:bodyPr>
          <a:lstStyle/>
          <a:p>
            <a:r>
              <a:rPr lang="id-ID" sz="2800" b="1" dirty="0" smtClean="0">
                <a:solidFill>
                  <a:srgbClr val="7030A0"/>
                </a:solidFill>
                <a:latin typeface="Arial" pitchFamily="34" charset="0"/>
                <a:cs typeface="Arial" pitchFamily="34" charset="0"/>
              </a:rPr>
              <a:t>Kesimpulan</a:t>
            </a:r>
          </a:p>
          <a:p>
            <a:endParaRPr lang="id-ID" sz="2400" b="1" dirty="0" smtClean="0"/>
          </a:p>
          <a:p>
            <a:pPr algn="just"/>
            <a:r>
              <a:rPr lang="id-ID" sz="2400" dirty="0" smtClean="0"/>
              <a:t>Hasil penelitian menunjukkan bahwa pelayanan Kantor Wali Nagari Simpang Kapuak, Kecamatan Mungka, Kabupaten Lima Puluh Kota berada pada tingkat yang baik. Hal ini ditunjukkan dengan nilai Indeks Kepuasan Masyarakat (IKM) dari 9 (sembilan) unsur IKM sebesar 3,095 dan dengan nilai konversi IKM sebesar 77,37. Indikator yang memiliki nilai IKM tertinggi adalah biaya atau tarif dengan nilai IKM sebesar 3,252 dengan nilai konversi IKM sebesar 81,3. Sedangkan indikator yang memiliki nilai IKM terendah adalah indikator waktu pelayanan mendapatkan nilai IKM sebesar 284,6dan nilai konversi IKM sebesar 74,9.</a:t>
            </a:r>
          </a:p>
          <a:p>
            <a:endParaRPr lang="id-ID" sz="2400" b="1" dirty="0" smtClean="0"/>
          </a:p>
          <a:p>
            <a:endParaRPr lang="id-ID" sz="2400" b="1" dirty="0" smtClean="0"/>
          </a:p>
          <a:p>
            <a:endParaRPr lang="id-ID" sz="2400" b="1" dirty="0" smtClean="0"/>
          </a:p>
          <a:p>
            <a:endParaRPr lang="id-ID" sz="2400" b="1" dirty="0" smtClean="0"/>
          </a:p>
          <a:p>
            <a:endParaRPr lang="id-ID" sz="2400" b="1" dirty="0" smtClean="0"/>
          </a:p>
          <a:p>
            <a:endParaRPr lang="id-ID" sz="2400" b="1" dirty="0"/>
          </a:p>
        </p:txBody>
      </p:sp>
    </p:spTree>
    <p:extLst>
      <p:ext uri="{BB962C8B-B14F-4D97-AF65-F5344CB8AC3E}">
        <p14:creationId xmlns:p14="http://schemas.microsoft.com/office/powerpoint/2010/main" xmlns="" val="9478999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a:xfrm>
            <a:off x="838200" y="3200399"/>
            <a:ext cx="10515600" cy="2976563"/>
          </a:xfrm>
        </p:spPr>
        <p:txBody>
          <a:bodyPr>
            <a:normAutofit/>
          </a:bodyPr>
          <a:lstStyle/>
          <a:p>
            <a:pPr algn="ctr">
              <a:buNone/>
            </a:pPr>
            <a:r>
              <a:rPr lang="id-ID" sz="6000" b="1" dirty="0" smtClean="0"/>
              <a:t>SELESAI</a:t>
            </a:r>
            <a:endParaRPr lang="id-ID" sz="6000" b="1" dirty="0"/>
          </a:p>
        </p:txBody>
      </p:sp>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41759</TotalTime>
  <Words>802</Words>
  <Application>Microsoft Office PowerPoint</Application>
  <PresentationFormat>Custom</PresentationFormat>
  <Paragraphs>252</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    ANALISIS KEPUASAN MASYARAKAT TERHADAP PELAYANAN PUBLIK BERDASARKAN INDEKS KEPUASAN MASYARAKAT DI KANTOR WALI NAGARI SIMPANG KAPUAK, KECAMATAN MUNGKA, KABUPATEN LIMA PULUH KOTA TAHUN 2021   SIDANG MUNAQASYAH    LAURA ANNISA FITRI NIM: 1830307010   </vt:lpstr>
      <vt:lpstr>BAB 1  PENDAHULUAN</vt:lpstr>
      <vt:lpstr>Slide 3</vt:lpstr>
      <vt:lpstr>Slide 4</vt:lpstr>
      <vt:lpstr>Slide 5</vt:lpstr>
      <vt:lpstr>  </vt:lpstr>
      <vt:lpstr>Kerangka Berpikir</vt:lpstr>
      <vt:lpstr>Slide 8</vt:lpstr>
      <vt:lpstr>Slide 9</vt:lpstr>
      <vt:lpstr>Slide 10</vt:lpstr>
      <vt:lpstr>Slide 11</vt:lpstr>
      <vt:lpstr>Slide 12</vt:lpstr>
      <vt:lpstr>Slide 13</vt:lpstr>
      <vt:lpstr>Slide 14</vt:lpstr>
      <vt:lpstr>Slide 15</vt:lpstr>
      <vt:lpstr>Slide 16</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Toshiba</cp:lastModifiedBy>
  <cp:revision>173</cp:revision>
  <dcterms:created xsi:type="dcterms:W3CDTF">2021-02-06T02:00:09Z</dcterms:created>
  <dcterms:modified xsi:type="dcterms:W3CDTF">2022-07-12T20:19:00Z</dcterms:modified>
</cp:coreProperties>
</file>