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4" r:id="rId1"/>
  </p:sldMasterIdLst>
  <p:sldIdLst>
    <p:sldId id="256" r:id="rId2"/>
    <p:sldId id="263" r:id="rId3"/>
    <p:sldId id="267" r:id="rId4"/>
    <p:sldId id="293" r:id="rId5"/>
    <p:sldId id="268" r:id="rId6"/>
    <p:sldId id="269" r:id="rId7"/>
    <p:sldId id="270" r:id="rId8"/>
    <p:sldId id="301" r:id="rId9"/>
    <p:sldId id="302" r:id="rId10"/>
    <p:sldId id="310" r:id="rId11"/>
    <p:sldId id="311" r:id="rId12"/>
    <p:sldId id="312" r:id="rId13"/>
    <p:sldId id="275" r:id="rId14"/>
    <p:sldId id="276" r:id="rId15"/>
    <p:sldId id="277" r:id="rId16"/>
    <p:sldId id="278" r:id="rId17"/>
    <p:sldId id="313" r:id="rId18"/>
    <p:sldId id="294" r:id="rId19"/>
    <p:sldId id="314" r:id="rId20"/>
    <p:sldId id="315" r:id="rId21"/>
    <p:sldId id="282" r:id="rId22"/>
    <p:sldId id="316" r:id="rId23"/>
    <p:sldId id="317" r:id="rId24"/>
    <p:sldId id="318" r:id="rId25"/>
    <p:sldId id="319" r:id="rId26"/>
    <p:sldId id="259" r:id="rId27"/>
    <p:sldId id="280" r:id="rId28"/>
    <p:sldId id="281" r:id="rId29"/>
    <p:sldId id="283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14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A9544316-15E6-45AB-9277-27993B6301B3}" type="datetimeFigureOut">
              <a:rPr lang="id-ID" smtClean="0"/>
              <a:t>20/09/2020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74A0CD92-C976-4B06-BA72-0D1B80334F5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33844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44316-15E6-45AB-9277-27993B6301B3}" type="datetimeFigureOut">
              <a:rPr lang="id-ID" smtClean="0"/>
              <a:t>20/09/2020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0CD92-C976-4B06-BA72-0D1B80334F5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93622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A9544316-15E6-45AB-9277-27993B6301B3}" type="datetimeFigureOut">
              <a:rPr lang="id-ID" smtClean="0"/>
              <a:t>20/09/2020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74A0CD92-C976-4B06-BA72-0D1B80334F5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98450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44316-15E6-45AB-9277-27993B6301B3}" type="datetimeFigureOut">
              <a:rPr lang="id-ID" smtClean="0"/>
              <a:t>20/09/2020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0CD92-C976-4B06-BA72-0D1B80334F5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51883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44316-15E6-45AB-9277-27993B6301B3}" type="datetimeFigureOut">
              <a:rPr lang="id-ID" smtClean="0"/>
              <a:t>20/09/2020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0CD92-C976-4B06-BA72-0D1B80334F5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22524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44316-15E6-45AB-9277-27993B6301B3}" type="datetimeFigureOut">
              <a:rPr lang="id-ID" smtClean="0"/>
              <a:t>20/09/2020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0CD92-C976-4B06-BA72-0D1B80334F5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50860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44316-15E6-45AB-9277-27993B6301B3}" type="datetimeFigureOut">
              <a:rPr lang="id-ID" smtClean="0"/>
              <a:t>20/09/2020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0CD92-C976-4B06-BA72-0D1B80334F5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59916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44316-15E6-45AB-9277-27993B6301B3}" type="datetimeFigureOut">
              <a:rPr lang="id-ID" smtClean="0"/>
              <a:t>20/09/2020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0CD92-C976-4B06-BA72-0D1B80334F5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14047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44316-15E6-45AB-9277-27993B6301B3}" type="datetimeFigureOut">
              <a:rPr lang="id-ID" smtClean="0"/>
              <a:t>20/09/2020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0CD92-C976-4B06-BA72-0D1B80334F5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45928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44316-15E6-45AB-9277-27993B6301B3}" type="datetimeFigureOut">
              <a:rPr lang="id-ID" smtClean="0"/>
              <a:t>20/09/2020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0CD92-C976-4B06-BA72-0D1B80334F5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405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A9544316-15E6-45AB-9277-27993B6301B3}" type="datetimeFigureOut">
              <a:rPr lang="id-ID" smtClean="0"/>
              <a:t>20/09/2020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74A0CD92-C976-4B06-BA72-0D1B80334F5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119828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A9544316-15E6-45AB-9277-27993B6301B3}" type="datetimeFigureOut">
              <a:rPr lang="id-ID" smtClean="0"/>
              <a:t>20/09/2020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74A0CD92-C976-4B06-BA72-0D1B80334F5C}" type="slidenum">
              <a:rPr lang="id-ID" smtClean="0"/>
              <a:t>‹#›</a:t>
            </a:fld>
            <a:endParaRPr lang="id-ID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76540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A9544316-15E6-45AB-9277-27993B6301B3}" type="datetimeFigureOut">
              <a:rPr lang="id-ID" smtClean="0"/>
              <a:t>20/09/2020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74A0CD92-C976-4B06-BA72-0D1B80334F5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774377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44316-15E6-45AB-9277-27993B6301B3}" type="datetimeFigureOut">
              <a:rPr lang="id-ID" smtClean="0"/>
              <a:t>20/09/2020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0CD92-C976-4B06-BA72-0D1B80334F5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407747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44316-15E6-45AB-9277-27993B6301B3}" type="datetimeFigureOut">
              <a:rPr lang="id-ID" smtClean="0"/>
              <a:t>20/09/2020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0CD92-C976-4B06-BA72-0D1B80334F5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205100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44316-15E6-45AB-9277-27993B6301B3}" type="datetimeFigureOut">
              <a:rPr lang="id-ID" smtClean="0"/>
              <a:t>20/09/2020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0CD92-C976-4B06-BA72-0D1B80334F5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911409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A9544316-15E6-45AB-9277-27993B6301B3}" type="datetimeFigureOut">
              <a:rPr lang="id-ID" smtClean="0"/>
              <a:t>20/09/2020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74A0CD92-C976-4B06-BA72-0D1B80334F5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340996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5167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729"/>
            <a:ext cx="5384800" cy="45256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729"/>
            <a:ext cx="5384800" cy="45256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Matematika Ekonomi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2C2168-3F42-46ED-81A5-32E8F4B713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182011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TOP.png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544316-15E6-45AB-9277-27993B6301B3}" type="datetimeFigureOut">
              <a:rPr lang="id-ID" smtClean="0"/>
              <a:t>20/09/2020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A0CD92-C976-4B06-BA72-0D1B80334F5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0811588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  <p:sldLayoutId id="2147483806" r:id="rId12"/>
    <p:sldLayoutId id="2147483807" r:id="rId13"/>
    <p:sldLayoutId id="2147483808" r:id="rId14"/>
    <p:sldLayoutId id="2147483809" r:id="rId15"/>
    <p:sldLayoutId id="2147483810" r:id="rId16"/>
    <p:sldLayoutId id="2147483811" r:id="rId17"/>
    <p:sldLayoutId id="2147483812" r:id="rId18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w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CBE04-40F5-409C-B282-9C44A24E50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90254" y="1544853"/>
            <a:ext cx="9144000" cy="1052801"/>
          </a:xfrm>
        </p:spPr>
        <p:txBody>
          <a:bodyPr/>
          <a:lstStyle/>
          <a:p>
            <a:r>
              <a:rPr lang="id-ID" sz="5400" dirty="0"/>
              <a:t>Matematika Ekonomi 1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996E6D-F251-4FAD-9DEE-0E119B4D07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978727"/>
            <a:ext cx="9144000" cy="2279073"/>
          </a:xfrm>
        </p:spPr>
        <p:txBody>
          <a:bodyPr>
            <a:normAutofit/>
          </a:bodyPr>
          <a:lstStyle/>
          <a:p>
            <a:pPr algn="r"/>
            <a:r>
              <a:rPr lang="id-ID" sz="2400" dirty="0"/>
              <a:t>Nola Nari,S.Si., M.Pd</a:t>
            </a:r>
          </a:p>
          <a:p>
            <a:pPr algn="r"/>
            <a:r>
              <a:rPr lang="id-ID" sz="2400" dirty="0"/>
              <a:t>Ekonomi Syarian</a:t>
            </a:r>
          </a:p>
          <a:p>
            <a:pPr algn="r"/>
            <a:r>
              <a:rPr lang="id-ID" sz="2400" dirty="0"/>
              <a:t>Fakultas Ekonomi dan Bisnis Islam </a:t>
            </a:r>
          </a:p>
          <a:p>
            <a:pPr algn="r"/>
            <a:r>
              <a:rPr lang="id-ID" sz="2400" dirty="0"/>
              <a:t>IAIN Batusangkat </a:t>
            </a:r>
          </a:p>
          <a:p>
            <a:pPr algn="r"/>
            <a:r>
              <a:rPr lang="id-ID" sz="2400" dirty="0"/>
              <a:t>2020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0C3875-CDDF-4135-8E40-78E1B17B41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2311" y="2597654"/>
            <a:ext cx="2862807" cy="343592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405197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61708" y="2091263"/>
            <a:ext cx="9068586" cy="1801864"/>
          </a:xfrm>
        </p:spPr>
        <p:txBody>
          <a:bodyPr/>
          <a:lstStyle/>
          <a:p>
            <a:pPr eaLnBrk="1" hangingPunct="1"/>
            <a:r>
              <a:rPr lang="en-US" dirty="0" err="1"/>
              <a:t>Konsep-konsep</a:t>
            </a:r>
            <a:r>
              <a:rPr lang="en-US" dirty="0"/>
              <a:t> Dasar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62100" y="3893127"/>
            <a:ext cx="9070848" cy="1246137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err="1"/>
              <a:t>Himpunan</a:t>
            </a:r>
            <a:endParaRPr lang="en-US" dirty="0"/>
          </a:p>
          <a:p>
            <a:pPr eaLnBrk="1" hangingPunct="1"/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Bilangan</a:t>
            </a:r>
            <a:endParaRPr lang="en-US" dirty="0"/>
          </a:p>
          <a:p>
            <a:pPr eaLnBrk="1" hangingPunct="1"/>
            <a:r>
              <a:rPr lang="en-US" dirty="0" err="1"/>
              <a:t>Pangkat</a:t>
            </a:r>
            <a:r>
              <a:rPr lang="en-US" dirty="0"/>
              <a:t>, </a:t>
            </a:r>
            <a:r>
              <a:rPr lang="en-US" dirty="0" err="1"/>
              <a:t>akar</a:t>
            </a:r>
            <a:r>
              <a:rPr lang="en-US" dirty="0"/>
              <a:t> &amp; </a:t>
            </a:r>
            <a:r>
              <a:rPr lang="en-US" dirty="0" err="1"/>
              <a:t>Logaritma</a:t>
            </a:r>
            <a:endParaRPr lang="en-US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7B337CAA-9574-4F76-A622-47720E0331A7}"/>
              </a:ext>
            </a:extLst>
          </p:cNvPr>
          <p:cNvSpPr txBox="1">
            <a:spLocks noChangeArrowheads="1"/>
          </p:cNvSpPr>
          <p:nvPr/>
        </p:nvSpPr>
        <p:spPr>
          <a:xfrm>
            <a:off x="1066800" y="642594"/>
            <a:ext cx="10058400" cy="11307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d-ID"/>
              <a:t>Pertemuan 1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</a:rPr>
              <a:t>Matematika Ekonomi</a:t>
            </a:r>
          </a:p>
        </p:txBody>
      </p:sp>
      <p:sp>
        <p:nvSpPr>
          <p:cNvPr id="1638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5A9B0DA-E970-40DD-AB21-678FE4D4735A}" type="slidenum">
              <a:rPr lang="en-US">
                <a:latin typeface="Arial" charset="0"/>
              </a:rPr>
              <a:pPr/>
              <a:t>3</a:t>
            </a:fld>
            <a:endParaRPr lang="en-US">
              <a:latin typeface="Arial" charset="0"/>
            </a:endParaRPr>
          </a:p>
        </p:txBody>
      </p:sp>
      <p:sp>
        <p:nvSpPr>
          <p:cNvPr id="16388" name="Text Box 2"/>
          <p:cNvSpPr txBox="1">
            <a:spLocks noChangeArrowheads="1"/>
          </p:cNvSpPr>
          <p:nvPr/>
        </p:nvSpPr>
        <p:spPr bwMode="auto">
          <a:xfrm>
            <a:off x="2540000" y="228865"/>
            <a:ext cx="7112000" cy="451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id-ID" sz="2333"/>
          </a:p>
        </p:txBody>
      </p:sp>
      <p:sp>
        <p:nvSpPr>
          <p:cNvPr id="16389" name="Text Box 4"/>
          <p:cNvSpPr txBox="1">
            <a:spLocks noChangeArrowheads="1"/>
          </p:cNvSpPr>
          <p:nvPr/>
        </p:nvSpPr>
        <p:spPr bwMode="auto">
          <a:xfrm>
            <a:off x="1335314" y="444500"/>
            <a:ext cx="9448800" cy="4607223"/>
          </a:xfrm>
          <a:prstGeom prst="rect">
            <a:avLst/>
          </a:prstGeom>
          <a:noFill/>
          <a:ln w="9525">
            <a:solidFill>
              <a:srgbClr val="CC0066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39" indent="-285739">
              <a:spcBef>
                <a:spcPct val="50000"/>
              </a:spcBef>
            </a:pPr>
            <a:r>
              <a:rPr lang="en-US" sz="2333" dirty="0"/>
              <a:t> </a:t>
            </a:r>
            <a:r>
              <a:rPr lang="en-US" sz="2667" dirty="0">
                <a:solidFill>
                  <a:srgbClr val="CC0066"/>
                </a:solidFill>
              </a:rPr>
              <a:t>1. </a:t>
            </a:r>
            <a:r>
              <a:rPr lang="en-US" sz="2667" dirty="0" err="1">
                <a:solidFill>
                  <a:srgbClr val="CC0066"/>
                </a:solidFill>
              </a:rPr>
              <a:t>Definisi</a:t>
            </a:r>
            <a:r>
              <a:rPr lang="en-US" sz="2667" dirty="0">
                <a:solidFill>
                  <a:srgbClr val="CC0066"/>
                </a:solidFill>
              </a:rPr>
              <a:t>, </a:t>
            </a:r>
            <a:r>
              <a:rPr lang="en-US" sz="2667" dirty="0" err="1">
                <a:solidFill>
                  <a:srgbClr val="CC0066"/>
                </a:solidFill>
              </a:rPr>
              <a:t>pencatatan</a:t>
            </a:r>
            <a:r>
              <a:rPr lang="en-US" sz="2667" dirty="0">
                <a:solidFill>
                  <a:srgbClr val="CC0066"/>
                </a:solidFill>
              </a:rPr>
              <a:t> dan </a:t>
            </a:r>
            <a:r>
              <a:rPr lang="en-US" sz="2667" dirty="0" err="1">
                <a:solidFill>
                  <a:srgbClr val="CC0066"/>
                </a:solidFill>
              </a:rPr>
              <a:t>himpunan</a:t>
            </a:r>
            <a:r>
              <a:rPr lang="en-US" sz="2667" dirty="0">
                <a:solidFill>
                  <a:srgbClr val="CC0066"/>
                </a:solidFill>
              </a:rPr>
              <a:t> </a:t>
            </a:r>
            <a:r>
              <a:rPr lang="en-US" sz="2667" dirty="0" err="1">
                <a:solidFill>
                  <a:srgbClr val="CC0066"/>
                </a:solidFill>
              </a:rPr>
              <a:t>khas</a:t>
            </a:r>
            <a:endParaRPr lang="en-US" sz="2667" dirty="0">
              <a:solidFill>
                <a:srgbClr val="CC0066"/>
              </a:solidFill>
            </a:endParaRPr>
          </a:p>
          <a:p>
            <a:pPr marL="285739" indent="-285739">
              <a:spcBef>
                <a:spcPct val="50000"/>
              </a:spcBef>
            </a:pPr>
            <a:r>
              <a:rPr lang="en-US" sz="2667" dirty="0"/>
              <a:t>	</a:t>
            </a:r>
            <a:r>
              <a:rPr lang="en-US" sz="2667" dirty="0" err="1"/>
              <a:t>Himpunan</a:t>
            </a:r>
            <a:r>
              <a:rPr lang="en-US" sz="2667" dirty="0"/>
              <a:t> </a:t>
            </a:r>
            <a:r>
              <a:rPr lang="en-US" sz="2667" dirty="0" err="1"/>
              <a:t>adalah</a:t>
            </a:r>
            <a:r>
              <a:rPr lang="en-US" sz="2667" dirty="0"/>
              <a:t> </a:t>
            </a:r>
            <a:r>
              <a:rPr lang="en-US" sz="2667" dirty="0" err="1"/>
              <a:t>kumpulan</a:t>
            </a:r>
            <a:r>
              <a:rPr lang="en-US" sz="2667" dirty="0"/>
              <a:t> </a:t>
            </a:r>
            <a:r>
              <a:rPr lang="en-US" sz="2667" dirty="0" err="1"/>
              <a:t>dari</a:t>
            </a:r>
            <a:r>
              <a:rPr lang="en-US" sz="2667" dirty="0"/>
              <a:t> </a:t>
            </a:r>
            <a:r>
              <a:rPr lang="en-US" sz="2667" dirty="0" err="1"/>
              <a:t>obyek-obyek</a:t>
            </a:r>
            <a:r>
              <a:rPr lang="en-US" sz="2667" dirty="0"/>
              <a:t> </a:t>
            </a:r>
            <a:r>
              <a:rPr lang="en-US" sz="2667" dirty="0" err="1"/>
              <a:t>yg</a:t>
            </a:r>
            <a:r>
              <a:rPr lang="en-US" sz="2667" dirty="0"/>
              <a:t> </a:t>
            </a:r>
            <a:r>
              <a:rPr lang="en-US" sz="2667" dirty="0" err="1"/>
              <a:t>memiliki</a:t>
            </a:r>
            <a:r>
              <a:rPr lang="en-US" sz="2667" dirty="0"/>
              <a:t> </a:t>
            </a:r>
            <a:r>
              <a:rPr lang="en-US" sz="2667" dirty="0" err="1">
                <a:solidFill>
                  <a:srgbClr val="CC0066"/>
                </a:solidFill>
              </a:rPr>
              <a:t>sifat</a:t>
            </a:r>
            <a:r>
              <a:rPr lang="en-US" sz="2667" dirty="0"/>
              <a:t> </a:t>
            </a:r>
            <a:r>
              <a:rPr lang="en-US" sz="2667" dirty="0" err="1"/>
              <a:t>tertentu</a:t>
            </a:r>
            <a:r>
              <a:rPr lang="en-US" sz="2667" dirty="0"/>
              <a:t>. </a:t>
            </a:r>
            <a:r>
              <a:rPr lang="en-US" sz="2667" dirty="0" err="1">
                <a:solidFill>
                  <a:srgbClr val="CC0066"/>
                </a:solidFill>
              </a:rPr>
              <a:t>Sifat</a:t>
            </a:r>
            <a:r>
              <a:rPr lang="en-US" sz="2667" dirty="0">
                <a:solidFill>
                  <a:srgbClr val="CC0066"/>
                </a:solidFill>
              </a:rPr>
              <a:t> </a:t>
            </a:r>
            <a:r>
              <a:rPr lang="en-US" sz="2667" dirty="0" err="1">
                <a:solidFill>
                  <a:srgbClr val="CC0066"/>
                </a:solidFill>
              </a:rPr>
              <a:t>ini</a:t>
            </a:r>
            <a:r>
              <a:rPr lang="en-US" sz="2667" dirty="0"/>
              <a:t> </a:t>
            </a:r>
            <a:r>
              <a:rPr lang="en-US" sz="2667" dirty="0" err="1"/>
              <a:t>menjadi</a:t>
            </a:r>
            <a:r>
              <a:rPr lang="en-US" sz="2667" dirty="0"/>
              <a:t> </a:t>
            </a:r>
            <a:r>
              <a:rPr lang="en-US" sz="2667" dirty="0" err="1"/>
              <a:t>penciri</a:t>
            </a:r>
            <a:r>
              <a:rPr lang="en-US" sz="2667" dirty="0"/>
              <a:t> </a:t>
            </a:r>
            <a:r>
              <a:rPr lang="en-US" sz="2667" dirty="0" err="1"/>
              <a:t>yg</a:t>
            </a:r>
            <a:r>
              <a:rPr lang="en-US" sz="2667" dirty="0"/>
              <a:t> </a:t>
            </a:r>
            <a:r>
              <a:rPr lang="en-US" sz="2667" dirty="0" err="1"/>
              <a:t>membuat</a:t>
            </a:r>
            <a:r>
              <a:rPr lang="en-US" sz="2667" dirty="0"/>
              <a:t> </a:t>
            </a:r>
            <a:r>
              <a:rPr lang="en-US" sz="2667" dirty="0" err="1"/>
              <a:t>obyek</a:t>
            </a:r>
            <a:r>
              <a:rPr lang="en-US" sz="2667" dirty="0"/>
              <a:t>/</a:t>
            </a:r>
            <a:r>
              <a:rPr lang="en-US" sz="2667" dirty="0" err="1"/>
              <a:t>unsur</a:t>
            </a:r>
            <a:r>
              <a:rPr lang="en-US" sz="2667" dirty="0"/>
              <a:t> </a:t>
            </a:r>
            <a:r>
              <a:rPr lang="en-US" sz="2667" dirty="0" err="1"/>
              <a:t>itu</a:t>
            </a:r>
            <a:r>
              <a:rPr lang="en-US" sz="2667" dirty="0"/>
              <a:t> </a:t>
            </a:r>
            <a:r>
              <a:rPr lang="en-US" sz="2667" dirty="0" err="1"/>
              <a:t>termasuk</a:t>
            </a:r>
            <a:r>
              <a:rPr lang="en-US" sz="2667" dirty="0"/>
              <a:t> </a:t>
            </a:r>
            <a:r>
              <a:rPr lang="en-US" sz="2667" dirty="0" err="1"/>
              <a:t>dalam</a:t>
            </a:r>
            <a:r>
              <a:rPr lang="en-US" sz="2667" dirty="0"/>
              <a:t> </a:t>
            </a:r>
            <a:r>
              <a:rPr lang="en-US" sz="2667" dirty="0" err="1"/>
              <a:t>himpunan</a:t>
            </a:r>
            <a:r>
              <a:rPr lang="en-US" sz="2667" dirty="0"/>
              <a:t> yang </a:t>
            </a:r>
            <a:r>
              <a:rPr lang="en-US" sz="2667" dirty="0" err="1"/>
              <a:t>sedang</a:t>
            </a:r>
            <a:r>
              <a:rPr lang="en-US" sz="2667" dirty="0"/>
              <a:t> </a:t>
            </a:r>
            <a:r>
              <a:rPr lang="en-US" sz="2667" dirty="0" err="1"/>
              <a:t>dibicarakan</a:t>
            </a:r>
            <a:r>
              <a:rPr lang="en-US" sz="2667" dirty="0"/>
              <a:t>.</a:t>
            </a:r>
          </a:p>
          <a:p>
            <a:pPr marL="285739" indent="-285739">
              <a:spcBef>
                <a:spcPct val="50000"/>
              </a:spcBef>
            </a:pPr>
            <a:r>
              <a:rPr lang="en-US" sz="2667" dirty="0"/>
              <a:t>   </a:t>
            </a:r>
            <a:r>
              <a:rPr lang="en-US" sz="2667" dirty="0" err="1"/>
              <a:t>Himpunan</a:t>
            </a:r>
            <a:r>
              <a:rPr lang="en-US" sz="2667" dirty="0"/>
              <a:t> </a:t>
            </a:r>
            <a:r>
              <a:rPr lang="en-US" sz="2667" dirty="0" err="1"/>
              <a:t>dilambangkan</a:t>
            </a:r>
            <a:r>
              <a:rPr lang="en-US" sz="2667" dirty="0"/>
              <a:t> : A, B, X, …, Z (</a:t>
            </a:r>
            <a:r>
              <a:rPr lang="en-US" sz="2667" dirty="0" err="1"/>
              <a:t>kapital</a:t>
            </a:r>
            <a:r>
              <a:rPr lang="en-US" sz="2667" dirty="0"/>
              <a:t>)</a:t>
            </a:r>
          </a:p>
          <a:p>
            <a:pPr marL="285739" indent="-285739">
              <a:spcBef>
                <a:spcPct val="50000"/>
              </a:spcBef>
            </a:pPr>
            <a:r>
              <a:rPr lang="en-US" sz="2667" dirty="0"/>
              <a:t>	</a:t>
            </a:r>
            <a:r>
              <a:rPr lang="en-US" sz="2667" dirty="0" err="1"/>
              <a:t>Obyek</a:t>
            </a:r>
            <a:r>
              <a:rPr lang="en-US" sz="2667" dirty="0"/>
              <a:t> </a:t>
            </a:r>
            <a:r>
              <a:rPr lang="en-US" sz="2667" dirty="0" err="1"/>
              <a:t>atau</a:t>
            </a:r>
            <a:r>
              <a:rPr lang="en-US" sz="2667" dirty="0"/>
              <a:t> </a:t>
            </a:r>
            <a:r>
              <a:rPr lang="en-US" sz="2667" dirty="0" err="1"/>
              <a:t>unsur</a:t>
            </a:r>
            <a:r>
              <a:rPr lang="en-US" sz="2667" dirty="0"/>
              <a:t> </a:t>
            </a:r>
            <a:r>
              <a:rPr lang="en-US" sz="2667" dirty="0" err="1"/>
              <a:t>atau</a:t>
            </a:r>
            <a:r>
              <a:rPr lang="en-US" sz="2667" dirty="0"/>
              <a:t> </a:t>
            </a:r>
            <a:r>
              <a:rPr lang="en-US" sz="2667" dirty="0" err="1"/>
              <a:t>elemen</a:t>
            </a:r>
            <a:r>
              <a:rPr lang="en-US" sz="2667" dirty="0"/>
              <a:t> </a:t>
            </a:r>
            <a:r>
              <a:rPr lang="en-US" sz="2667" dirty="0" err="1"/>
              <a:t>dilambang-kan</a:t>
            </a:r>
            <a:r>
              <a:rPr lang="en-US" sz="2667" dirty="0"/>
              <a:t> </a:t>
            </a:r>
            <a:r>
              <a:rPr lang="en-US" sz="2667" dirty="0" err="1"/>
              <a:t>a,b,c</a:t>
            </a:r>
            <a:r>
              <a:rPr lang="en-US" sz="2667" dirty="0"/>
              <a:t>, …   </a:t>
            </a:r>
            <a:r>
              <a:rPr lang="en-US" sz="2667" dirty="0" err="1"/>
              <a:t>atau</a:t>
            </a:r>
            <a:r>
              <a:rPr lang="en-US" sz="2667" dirty="0"/>
              <a:t> 1, 2, 3, …</a:t>
            </a:r>
          </a:p>
          <a:p>
            <a:pPr marL="285739" indent="-285739">
              <a:spcBef>
                <a:spcPct val="50000"/>
              </a:spcBef>
            </a:pPr>
            <a:r>
              <a:rPr lang="en-US" sz="2667" dirty="0"/>
              <a:t>	</a:t>
            </a:r>
            <a:r>
              <a:rPr lang="en-US" sz="2667" dirty="0" err="1"/>
              <a:t>Perhatikan</a:t>
            </a:r>
            <a:r>
              <a:rPr lang="en-US" sz="2667" dirty="0"/>
              <a:t> (… </a:t>
            </a:r>
            <a:r>
              <a:rPr lang="en-US" sz="2667" dirty="0" err="1"/>
              <a:t>tiga</a:t>
            </a:r>
            <a:r>
              <a:rPr lang="en-US" sz="2667" dirty="0"/>
              <a:t> </a:t>
            </a:r>
            <a:r>
              <a:rPr lang="en-US" sz="2667" dirty="0" err="1"/>
              <a:t>titik</a:t>
            </a:r>
            <a:r>
              <a:rPr lang="en-US" sz="2667" dirty="0"/>
              <a:t>)  </a:t>
            </a:r>
            <a:r>
              <a:rPr lang="en-US" sz="2667" dirty="0" err="1"/>
              <a:t>dibaca</a:t>
            </a:r>
            <a:r>
              <a:rPr lang="en-US" sz="2667" dirty="0"/>
              <a:t> dan </a:t>
            </a:r>
            <a:r>
              <a:rPr lang="en-US" sz="2667" dirty="0" err="1"/>
              <a:t>sete-rusnya</a:t>
            </a:r>
            <a:r>
              <a:rPr lang="en-US" sz="2667" dirty="0"/>
              <a:t>.</a:t>
            </a:r>
          </a:p>
        </p:txBody>
      </p:sp>
    </p:spTree>
  </p:cSld>
  <p:clrMapOvr>
    <a:masterClrMapping/>
  </p:clrMapOvr>
  <p:transition spd="med">
    <p:zoom dir="in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3"/>
          <p:cNvSpPr>
            <a:spLocks noGrp="1" noChangeArrowheads="1"/>
          </p:cNvSpPr>
          <p:nvPr>
            <p:ph idx="1"/>
          </p:nvPr>
        </p:nvSpPr>
        <p:spPr>
          <a:xfrm>
            <a:off x="783771" y="306917"/>
            <a:ext cx="8741229" cy="5819511"/>
          </a:xfrm>
          <a:noFill/>
        </p:spPr>
        <p:txBody>
          <a:bodyPr/>
          <a:lstStyle/>
          <a:p>
            <a:pPr marL="507980" indent="-507980">
              <a:lnSpc>
                <a:spcPct val="90000"/>
              </a:lnSpc>
              <a:buNone/>
            </a:pPr>
            <a:r>
              <a:rPr lang="en-US" dirty="0" err="1">
                <a:solidFill>
                  <a:srgbClr val="CC0066"/>
                </a:solidFill>
              </a:rPr>
              <a:t>Dua</a:t>
            </a:r>
            <a:r>
              <a:rPr lang="en-US" dirty="0">
                <a:solidFill>
                  <a:srgbClr val="CC0066"/>
                </a:solidFill>
              </a:rPr>
              <a:t> </a:t>
            </a:r>
            <a:r>
              <a:rPr lang="en-US" dirty="0" err="1">
                <a:solidFill>
                  <a:srgbClr val="CC0066"/>
                </a:solidFill>
              </a:rPr>
              <a:t>cara</a:t>
            </a:r>
            <a:r>
              <a:rPr lang="en-US" dirty="0">
                <a:solidFill>
                  <a:srgbClr val="CC0066"/>
                </a:solidFill>
              </a:rPr>
              <a:t> </a:t>
            </a:r>
            <a:r>
              <a:rPr lang="en-US" dirty="0" err="1">
                <a:solidFill>
                  <a:srgbClr val="CC0066"/>
                </a:solidFill>
              </a:rPr>
              <a:t>pencatatan</a:t>
            </a:r>
            <a:r>
              <a:rPr lang="en-US" dirty="0">
                <a:solidFill>
                  <a:srgbClr val="CC0066"/>
                </a:solidFill>
              </a:rPr>
              <a:t> </a:t>
            </a:r>
            <a:r>
              <a:rPr lang="en-US" dirty="0" err="1">
                <a:solidFill>
                  <a:srgbClr val="CC0066"/>
                </a:solidFill>
              </a:rPr>
              <a:t>suatu</a:t>
            </a:r>
            <a:r>
              <a:rPr lang="en-US" dirty="0">
                <a:solidFill>
                  <a:srgbClr val="CC0066"/>
                </a:solidFill>
              </a:rPr>
              <a:t> </a:t>
            </a:r>
            <a:r>
              <a:rPr lang="en-US" dirty="0" err="1">
                <a:solidFill>
                  <a:srgbClr val="CC0066"/>
                </a:solidFill>
              </a:rPr>
              <a:t>himpunan</a:t>
            </a:r>
            <a:endParaRPr lang="en-US" dirty="0">
              <a:solidFill>
                <a:srgbClr val="CC0066"/>
              </a:solidFill>
            </a:endParaRPr>
          </a:p>
          <a:p>
            <a:pPr marL="507980" indent="-507980">
              <a:lnSpc>
                <a:spcPct val="90000"/>
              </a:lnSpc>
              <a:buFontTx/>
              <a:buAutoNum type="alphaLcPeriod"/>
            </a:pPr>
            <a:r>
              <a:rPr lang="en-US" dirty="0"/>
              <a:t>Cara </a:t>
            </a:r>
            <a:r>
              <a:rPr lang="en-US" dirty="0" err="1"/>
              <a:t>pendaftaran</a:t>
            </a:r>
            <a:r>
              <a:rPr lang="en-US" dirty="0"/>
              <a:t>: P = { 2, 3, 4 } </a:t>
            </a:r>
            <a:r>
              <a:rPr lang="en-US" dirty="0">
                <a:sym typeface="Wingdings" pitchFamily="2" charset="2"/>
              </a:rPr>
              <a:t>       </a:t>
            </a:r>
          </a:p>
          <a:p>
            <a:pPr marL="507980" indent="-507980">
              <a:lnSpc>
                <a:spcPct val="90000"/>
              </a:lnSpc>
              <a:buNone/>
            </a:pPr>
            <a:r>
              <a:rPr lang="en-US" dirty="0">
                <a:sym typeface="Wingdings" pitchFamily="2" charset="2"/>
              </a:rPr>
              <a:t>     P = </a:t>
            </a:r>
            <a:r>
              <a:rPr lang="en-US" dirty="0" err="1">
                <a:sym typeface="Wingdings" pitchFamily="2" charset="2"/>
              </a:rPr>
              <a:t>nama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himpunan</a:t>
            </a:r>
            <a:r>
              <a:rPr lang="en-US" dirty="0">
                <a:sym typeface="Wingdings" pitchFamily="2" charset="2"/>
              </a:rPr>
              <a:t>/</a:t>
            </a:r>
            <a:r>
              <a:rPr lang="en-US" dirty="0" err="1">
                <a:sym typeface="Wingdings" pitchFamily="2" charset="2"/>
              </a:rPr>
              <a:t>gugus</a:t>
            </a:r>
            <a:r>
              <a:rPr lang="en-US" dirty="0">
                <a:sym typeface="Wingdings" pitchFamily="2" charset="2"/>
              </a:rPr>
              <a:t>  </a:t>
            </a:r>
          </a:p>
          <a:p>
            <a:pPr marL="507980" indent="-507980">
              <a:lnSpc>
                <a:spcPct val="90000"/>
              </a:lnSpc>
              <a:buNone/>
            </a:pPr>
            <a:r>
              <a:rPr lang="en-US" dirty="0">
                <a:sym typeface="Wingdings" pitchFamily="2" charset="2"/>
              </a:rPr>
              <a:t>     </a:t>
            </a:r>
            <a:r>
              <a:rPr lang="en-US" dirty="0" err="1">
                <a:sym typeface="Wingdings" pitchFamily="2" charset="2"/>
              </a:rPr>
              <a:t>tanda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kurawal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buka</a:t>
            </a:r>
            <a:r>
              <a:rPr lang="en-US" dirty="0">
                <a:sym typeface="Wingdings" pitchFamily="2" charset="2"/>
              </a:rPr>
              <a:t> dan </a:t>
            </a:r>
            <a:r>
              <a:rPr lang="en-US" dirty="0" err="1">
                <a:sym typeface="Wingdings" pitchFamily="2" charset="2"/>
              </a:rPr>
              <a:t>kurawal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tutup</a:t>
            </a:r>
            <a:r>
              <a:rPr lang="en-US" dirty="0">
                <a:sym typeface="Wingdings" pitchFamily="2" charset="2"/>
              </a:rPr>
              <a:t>     “  dan  “  </a:t>
            </a:r>
            <a:r>
              <a:rPr lang="en-US" dirty="0" err="1">
                <a:sym typeface="Wingdings" pitchFamily="2" charset="2"/>
              </a:rPr>
              <a:t>menyatakan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himpunan</a:t>
            </a:r>
            <a:endParaRPr lang="en-US" dirty="0">
              <a:sym typeface="Wingdings" pitchFamily="2" charset="2"/>
            </a:endParaRPr>
          </a:p>
          <a:p>
            <a:pPr marL="507980" indent="-507980">
              <a:lnSpc>
                <a:spcPct val="90000"/>
              </a:lnSpc>
              <a:buNone/>
            </a:pPr>
            <a:r>
              <a:rPr lang="en-US" dirty="0">
                <a:sym typeface="Wingdings" pitchFamily="2" charset="2"/>
              </a:rPr>
              <a:t>     2, 3, 4 = </a:t>
            </a:r>
            <a:r>
              <a:rPr lang="en-US" dirty="0" err="1">
                <a:sym typeface="Wingdings" pitchFamily="2" charset="2"/>
              </a:rPr>
              <a:t>obyek</a:t>
            </a:r>
            <a:r>
              <a:rPr lang="en-US" dirty="0">
                <a:sym typeface="Wingdings" pitchFamily="2" charset="2"/>
              </a:rPr>
              <a:t>/</a:t>
            </a:r>
            <a:r>
              <a:rPr lang="en-US" dirty="0" err="1">
                <a:sym typeface="Wingdings" pitchFamily="2" charset="2"/>
              </a:rPr>
              <a:t>unsur</a:t>
            </a:r>
            <a:r>
              <a:rPr lang="en-US" dirty="0">
                <a:sym typeface="Wingdings" pitchFamily="2" charset="2"/>
              </a:rPr>
              <a:t>/</a:t>
            </a:r>
            <a:r>
              <a:rPr lang="en-US" dirty="0" err="1">
                <a:sym typeface="Wingdings" pitchFamily="2" charset="2"/>
              </a:rPr>
              <a:t>elemen</a:t>
            </a:r>
            <a:endParaRPr lang="en-US" dirty="0">
              <a:sym typeface="Wingdings" pitchFamily="2" charset="2"/>
            </a:endParaRPr>
          </a:p>
          <a:p>
            <a:pPr marL="507980" indent="-507980">
              <a:lnSpc>
                <a:spcPct val="90000"/>
              </a:lnSpc>
              <a:buNone/>
            </a:pPr>
            <a:r>
              <a:rPr lang="en-US" dirty="0">
                <a:sym typeface="Wingdings" pitchFamily="2" charset="2"/>
              </a:rPr>
              <a:t>     </a:t>
            </a:r>
            <a:r>
              <a:rPr lang="en-US" dirty="0" err="1">
                <a:sym typeface="Wingdings" pitchFamily="2" charset="2"/>
              </a:rPr>
              <a:t>Artinya</a:t>
            </a:r>
            <a:r>
              <a:rPr lang="en-US" dirty="0">
                <a:sym typeface="Wingdings" pitchFamily="2" charset="2"/>
              </a:rPr>
              <a:t>, </a:t>
            </a:r>
            <a:r>
              <a:rPr lang="en-US" dirty="0" err="1">
                <a:sym typeface="Wingdings" pitchFamily="2" charset="2"/>
              </a:rPr>
              <a:t>himpunan</a:t>
            </a:r>
            <a:r>
              <a:rPr lang="en-US" dirty="0">
                <a:sym typeface="Wingdings" pitchFamily="2" charset="2"/>
              </a:rPr>
              <a:t> P </a:t>
            </a:r>
            <a:r>
              <a:rPr lang="en-US" dirty="0" err="1">
                <a:sym typeface="Wingdings" pitchFamily="2" charset="2"/>
              </a:rPr>
              <a:t>beranggotakan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bilangan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bulat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positip</a:t>
            </a:r>
            <a:r>
              <a:rPr lang="en-US" dirty="0">
                <a:sym typeface="Wingdings" pitchFamily="2" charset="2"/>
              </a:rPr>
              <a:t>: 2, 3, dan 4.</a:t>
            </a:r>
          </a:p>
          <a:p>
            <a:pPr marL="507980" indent="-507980">
              <a:lnSpc>
                <a:spcPct val="90000"/>
              </a:lnSpc>
              <a:buNone/>
            </a:pPr>
            <a:r>
              <a:rPr lang="en-US" dirty="0">
                <a:sym typeface="Wingdings" pitchFamily="2" charset="2"/>
              </a:rPr>
              <a:t>b.  </a:t>
            </a:r>
            <a:r>
              <a:rPr lang="en-US" dirty="0" err="1">
                <a:sym typeface="Wingdings" pitchFamily="2" charset="2"/>
              </a:rPr>
              <a:t>Pendefinisian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sifat</a:t>
            </a:r>
            <a:r>
              <a:rPr lang="en-US" dirty="0">
                <a:sym typeface="Wingdings" pitchFamily="2" charset="2"/>
              </a:rPr>
              <a:t>: X = { x / x </a:t>
            </a:r>
            <a:r>
              <a:rPr lang="en-US" dirty="0" err="1">
                <a:sym typeface="Wingdings" pitchFamily="2" charset="2"/>
              </a:rPr>
              <a:t>bil</a:t>
            </a:r>
            <a:r>
              <a:rPr lang="en-US" dirty="0">
                <a:sym typeface="Wingdings" pitchFamily="2" charset="2"/>
              </a:rPr>
              <a:t>. </a:t>
            </a:r>
            <a:r>
              <a:rPr lang="en-US" dirty="0" err="1">
                <a:sym typeface="Wingdings" pitchFamily="2" charset="2"/>
              </a:rPr>
              <a:t>genap</a:t>
            </a:r>
            <a:r>
              <a:rPr lang="en-US" dirty="0">
                <a:sym typeface="Wingdings" pitchFamily="2" charset="2"/>
              </a:rPr>
              <a:t>} X = </a:t>
            </a:r>
            <a:r>
              <a:rPr lang="en-US" dirty="0" err="1">
                <a:sym typeface="Wingdings" pitchFamily="2" charset="2"/>
              </a:rPr>
              <a:t>nama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himpunan</a:t>
            </a:r>
            <a:r>
              <a:rPr lang="en-US" dirty="0">
                <a:sym typeface="Wingdings" pitchFamily="2" charset="2"/>
              </a:rPr>
              <a:t> </a:t>
            </a:r>
          </a:p>
          <a:p>
            <a:pPr marL="507980" indent="-507980">
              <a:lnSpc>
                <a:spcPct val="90000"/>
              </a:lnSpc>
              <a:buNone/>
            </a:pPr>
            <a:r>
              <a:rPr lang="en-US" dirty="0"/>
              <a:t>	x = </a:t>
            </a:r>
            <a:r>
              <a:rPr lang="en-US" dirty="0" err="1"/>
              <a:t>obyek</a:t>
            </a:r>
            <a:r>
              <a:rPr lang="en-US" dirty="0"/>
              <a:t>/</a:t>
            </a:r>
            <a:r>
              <a:rPr lang="en-US" dirty="0" err="1"/>
              <a:t>unsur</a:t>
            </a:r>
            <a:r>
              <a:rPr lang="en-US" dirty="0"/>
              <a:t>/</a:t>
            </a:r>
            <a:r>
              <a:rPr lang="en-US" dirty="0" err="1"/>
              <a:t>elemen</a:t>
            </a:r>
            <a:endParaRPr lang="en-US" dirty="0"/>
          </a:p>
          <a:p>
            <a:pPr marL="507980" indent="-507980">
              <a:lnSpc>
                <a:spcPct val="90000"/>
              </a:lnSpc>
              <a:buNone/>
            </a:pPr>
            <a:r>
              <a:rPr lang="en-US" dirty="0"/>
              <a:t>     </a:t>
            </a:r>
            <a:r>
              <a:rPr lang="en-US" dirty="0" err="1"/>
              <a:t>tanda</a:t>
            </a:r>
            <a:r>
              <a:rPr lang="en-US" dirty="0"/>
              <a:t> “/” </a:t>
            </a:r>
            <a:r>
              <a:rPr lang="en-US" dirty="0" err="1"/>
              <a:t>dibaca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syarat</a:t>
            </a:r>
            <a:endParaRPr lang="en-US" dirty="0"/>
          </a:p>
          <a:p>
            <a:pPr marL="507980" indent="-507980">
              <a:lnSpc>
                <a:spcPct val="90000"/>
              </a:lnSpc>
              <a:buNone/>
            </a:pPr>
            <a:r>
              <a:rPr lang="en-US" dirty="0"/>
              <a:t>	x </a:t>
            </a:r>
            <a:r>
              <a:rPr lang="en-US" dirty="0" err="1"/>
              <a:t>bil</a:t>
            </a:r>
            <a:r>
              <a:rPr lang="en-US" dirty="0"/>
              <a:t> </a:t>
            </a:r>
            <a:r>
              <a:rPr lang="en-US" dirty="0" err="1"/>
              <a:t>genap</a:t>
            </a:r>
            <a:r>
              <a:rPr lang="en-US" dirty="0"/>
              <a:t> = </a:t>
            </a:r>
            <a:r>
              <a:rPr lang="en-US" dirty="0" err="1"/>
              <a:t>sifat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ciri</a:t>
            </a:r>
            <a:endParaRPr lang="en-US" dirty="0"/>
          </a:p>
        </p:txBody>
      </p:sp>
      <p:sp>
        <p:nvSpPr>
          <p:cNvPr id="1741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</a:rPr>
              <a:t>Matematika Ekonomi</a:t>
            </a:r>
          </a:p>
        </p:txBody>
      </p:sp>
      <p:sp>
        <p:nvSpPr>
          <p:cNvPr id="1741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1A4E4F2-1F54-4DB6-8492-08B4CDA7CD20}" type="slidenum">
              <a:rPr lang="en-US">
                <a:latin typeface="Arial" charset="0"/>
              </a:rPr>
              <a:pPr/>
              <a:t>4</a:t>
            </a:fld>
            <a:endParaRPr lang="en-US">
              <a:latin typeface="Arial" charset="0"/>
            </a:endParaRPr>
          </a:p>
        </p:txBody>
      </p:sp>
      <p:sp>
        <p:nvSpPr>
          <p:cNvPr id="17413" name="AutoShape 4"/>
          <p:cNvSpPr>
            <a:spLocks/>
          </p:cNvSpPr>
          <p:nvPr/>
        </p:nvSpPr>
        <p:spPr bwMode="auto">
          <a:xfrm>
            <a:off x="4715329" y="1701271"/>
            <a:ext cx="127000" cy="457729"/>
          </a:xfrm>
          <a:prstGeom prst="leftBrace">
            <a:avLst>
              <a:gd name="adj1" fmla="val 60069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d-ID" sz="1500"/>
          </a:p>
        </p:txBody>
      </p:sp>
      <p:sp>
        <p:nvSpPr>
          <p:cNvPr id="17414" name="AutoShape 5"/>
          <p:cNvSpPr>
            <a:spLocks/>
          </p:cNvSpPr>
          <p:nvPr/>
        </p:nvSpPr>
        <p:spPr bwMode="auto">
          <a:xfrm>
            <a:off x="5154385" y="1707885"/>
            <a:ext cx="127000" cy="444500"/>
          </a:xfrm>
          <a:prstGeom prst="rightBrace">
            <a:avLst>
              <a:gd name="adj1" fmla="val 29167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500"/>
              <a:t> 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</a:rPr>
              <a:t>Matematika Ekonomi</a:t>
            </a:r>
          </a:p>
        </p:txBody>
      </p:sp>
      <p:sp>
        <p:nvSpPr>
          <p:cNvPr id="1843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7AC2DD1-A3A6-4DFA-9810-1F648032D58F}" type="slidenum">
              <a:rPr lang="en-US">
                <a:latin typeface="Arial" charset="0"/>
              </a:rPr>
              <a:pPr/>
              <a:t>5</a:t>
            </a:fld>
            <a:endParaRPr lang="en-US">
              <a:latin typeface="Arial" charset="0"/>
            </a:endParaRPr>
          </a:p>
        </p:txBody>
      </p:sp>
      <p:sp>
        <p:nvSpPr>
          <p:cNvPr id="18436" name="Text Box 2"/>
          <p:cNvSpPr txBox="1">
            <a:spLocks noChangeArrowheads="1"/>
          </p:cNvSpPr>
          <p:nvPr/>
        </p:nvSpPr>
        <p:spPr bwMode="auto">
          <a:xfrm>
            <a:off x="2438400" y="338514"/>
            <a:ext cx="6386285" cy="6272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87599" indent="-387599">
              <a:spcBef>
                <a:spcPct val="50000"/>
              </a:spcBef>
            </a:pPr>
            <a:r>
              <a:rPr lang="en-US" sz="2333" dirty="0"/>
              <a:t>Cara </a:t>
            </a:r>
            <a:r>
              <a:rPr lang="en-US" sz="2333" dirty="0" err="1"/>
              <a:t>pendefinisian</a:t>
            </a:r>
            <a:r>
              <a:rPr lang="en-US" sz="2333" dirty="0"/>
              <a:t> </a:t>
            </a:r>
            <a:r>
              <a:rPr lang="en-US" sz="2333" dirty="0" err="1"/>
              <a:t>sifat</a:t>
            </a:r>
            <a:r>
              <a:rPr lang="en-US" sz="2333" dirty="0"/>
              <a:t> yang lain:</a:t>
            </a:r>
          </a:p>
          <a:p>
            <a:pPr marL="387599" indent="-387599">
              <a:spcBef>
                <a:spcPct val="50000"/>
              </a:spcBef>
            </a:pPr>
            <a:r>
              <a:rPr lang="en-US" sz="2333" dirty="0"/>
              <a:t>J = { x / 2  &lt; x &lt; 5 }                                                      x </a:t>
            </a:r>
            <a:r>
              <a:rPr lang="en-US" sz="2333" dirty="0" err="1"/>
              <a:t>merupakan</a:t>
            </a:r>
            <a:r>
              <a:rPr lang="en-US" sz="2333" dirty="0"/>
              <a:t> </a:t>
            </a:r>
            <a:r>
              <a:rPr lang="en-US" sz="2333" dirty="0" err="1"/>
              <a:t>unsur</a:t>
            </a:r>
            <a:r>
              <a:rPr lang="en-US" sz="2333" dirty="0"/>
              <a:t>                                            </a:t>
            </a:r>
            <a:r>
              <a:rPr lang="en-US" sz="2333" dirty="0" err="1"/>
              <a:t>Sifat</a:t>
            </a:r>
            <a:r>
              <a:rPr lang="en-US" sz="2333" dirty="0"/>
              <a:t>: </a:t>
            </a:r>
            <a:r>
              <a:rPr lang="en-US" sz="2333" dirty="0" err="1"/>
              <a:t>bilangan</a:t>
            </a:r>
            <a:r>
              <a:rPr lang="en-US" sz="2333" dirty="0"/>
              <a:t> </a:t>
            </a:r>
            <a:r>
              <a:rPr lang="en-US" sz="2333" dirty="0" err="1"/>
              <a:t>nyata</a:t>
            </a:r>
            <a:r>
              <a:rPr lang="en-US" sz="2333" dirty="0"/>
              <a:t> 2 &lt; x &lt; 5, </a:t>
            </a:r>
            <a:r>
              <a:rPr lang="en-US" sz="2333" dirty="0" err="1"/>
              <a:t>baca</a:t>
            </a:r>
            <a:r>
              <a:rPr lang="en-US" sz="2333" dirty="0"/>
              <a:t> </a:t>
            </a:r>
            <a:r>
              <a:rPr lang="en-US" sz="2333" dirty="0" err="1"/>
              <a:t>himpunan</a:t>
            </a:r>
            <a:r>
              <a:rPr lang="en-US" sz="2333" dirty="0"/>
              <a:t> </a:t>
            </a:r>
            <a:r>
              <a:rPr lang="en-US" sz="2333" dirty="0" err="1"/>
              <a:t>semua</a:t>
            </a:r>
            <a:r>
              <a:rPr lang="en-US" sz="2333" dirty="0"/>
              <a:t> </a:t>
            </a:r>
            <a:r>
              <a:rPr lang="en-US" sz="2333" i="1" dirty="0" err="1"/>
              <a:t>bilangan</a:t>
            </a:r>
            <a:r>
              <a:rPr lang="en-US" sz="2333" i="1" dirty="0"/>
              <a:t> </a:t>
            </a:r>
            <a:r>
              <a:rPr lang="en-US" sz="2333" i="1" dirty="0" err="1"/>
              <a:t>nyata</a:t>
            </a:r>
            <a:r>
              <a:rPr lang="en-US" sz="2333" dirty="0"/>
              <a:t> </a:t>
            </a:r>
            <a:r>
              <a:rPr lang="en-US" sz="2333" dirty="0" err="1"/>
              <a:t>lebih</a:t>
            </a:r>
            <a:r>
              <a:rPr lang="en-US" sz="2333" dirty="0"/>
              <a:t> </a:t>
            </a:r>
            <a:r>
              <a:rPr lang="en-US" sz="2333" dirty="0" err="1"/>
              <a:t>besar</a:t>
            </a:r>
            <a:r>
              <a:rPr lang="en-US" sz="2333" dirty="0"/>
              <a:t> </a:t>
            </a:r>
            <a:r>
              <a:rPr lang="en-US" sz="2333" dirty="0" err="1"/>
              <a:t>dari</a:t>
            </a:r>
            <a:r>
              <a:rPr lang="en-US" sz="2333" dirty="0"/>
              <a:t> 2 dan </a:t>
            </a:r>
            <a:r>
              <a:rPr lang="en-US" sz="2333" dirty="0" err="1"/>
              <a:t>lebih</a:t>
            </a:r>
            <a:r>
              <a:rPr lang="en-US" sz="2333" dirty="0"/>
              <a:t> </a:t>
            </a:r>
            <a:r>
              <a:rPr lang="en-US" sz="2333" dirty="0" err="1"/>
              <a:t>kecil</a:t>
            </a:r>
            <a:r>
              <a:rPr lang="en-US" sz="2333" dirty="0"/>
              <a:t> </a:t>
            </a:r>
            <a:r>
              <a:rPr lang="en-US" sz="2333" dirty="0" err="1"/>
              <a:t>dari</a:t>
            </a:r>
            <a:r>
              <a:rPr lang="en-US" sz="2333" dirty="0"/>
              <a:t> 5      </a:t>
            </a:r>
          </a:p>
          <a:p>
            <a:pPr marL="387599" indent="-387599">
              <a:spcBef>
                <a:spcPct val="50000"/>
              </a:spcBef>
            </a:pPr>
            <a:r>
              <a:rPr lang="en-US" sz="2667" dirty="0" err="1">
                <a:solidFill>
                  <a:srgbClr val="CC0066"/>
                </a:solidFill>
              </a:rPr>
              <a:t>Himpunan</a:t>
            </a:r>
            <a:r>
              <a:rPr lang="en-US" sz="2667" dirty="0">
                <a:solidFill>
                  <a:srgbClr val="CC0066"/>
                </a:solidFill>
              </a:rPr>
              <a:t> </a:t>
            </a:r>
            <a:r>
              <a:rPr lang="en-US" sz="2667" dirty="0" err="1">
                <a:solidFill>
                  <a:srgbClr val="CC0066"/>
                </a:solidFill>
              </a:rPr>
              <a:t>khas</a:t>
            </a:r>
            <a:r>
              <a:rPr lang="en-US" sz="2667" dirty="0">
                <a:solidFill>
                  <a:srgbClr val="CC0066"/>
                </a:solidFill>
              </a:rPr>
              <a:t>:</a:t>
            </a:r>
            <a:r>
              <a:rPr lang="en-US" sz="2333" dirty="0"/>
              <a:t> </a:t>
            </a:r>
          </a:p>
          <a:p>
            <a:pPr marL="387599" indent="-387599">
              <a:spcBef>
                <a:spcPct val="50000"/>
              </a:spcBef>
              <a:buFontTx/>
              <a:buAutoNum type="alphaLcPeriod"/>
            </a:pPr>
            <a:r>
              <a:rPr lang="en-US" sz="2333" dirty="0" err="1"/>
              <a:t>Himpunan</a:t>
            </a:r>
            <a:r>
              <a:rPr lang="en-US" sz="2333" dirty="0"/>
              <a:t> </a:t>
            </a:r>
            <a:r>
              <a:rPr lang="en-US" sz="2333" dirty="0" err="1"/>
              <a:t>Semesta</a:t>
            </a:r>
            <a:r>
              <a:rPr lang="en-US" sz="2333" dirty="0"/>
              <a:t> (S) </a:t>
            </a:r>
            <a:r>
              <a:rPr lang="en-US" sz="2333" dirty="0" err="1"/>
              <a:t>atau</a:t>
            </a:r>
            <a:r>
              <a:rPr lang="en-US" sz="2333" dirty="0"/>
              <a:t> </a:t>
            </a:r>
            <a:r>
              <a:rPr lang="en-US" sz="2333" dirty="0" err="1"/>
              <a:t>Universum</a:t>
            </a:r>
            <a:r>
              <a:rPr lang="en-US" sz="2333" dirty="0"/>
              <a:t> (U) </a:t>
            </a:r>
            <a:r>
              <a:rPr lang="en-US" sz="2333" dirty="0" err="1"/>
              <a:t>Merupakan</a:t>
            </a:r>
            <a:r>
              <a:rPr lang="en-US" sz="2333" dirty="0"/>
              <a:t> </a:t>
            </a:r>
            <a:r>
              <a:rPr lang="en-US" sz="2333" dirty="0" err="1"/>
              <a:t>himpunan</a:t>
            </a:r>
            <a:r>
              <a:rPr lang="en-US" sz="2333" dirty="0"/>
              <a:t> </a:t>
            </a:r>
            <a:r>
              <a:rPr lang="en-US" sz="2333" dirty="0" err="1"/>
              <a:t>keseluruhan</a:t>
            </a:r>
            <a:r>
              <a:rPr lang="en-US" sz="2333" dirty="0"/>
              <a:t> </a:t>
            </a:r>
            <a:r>
              <a:rPr lang="en-US" sz="2333" dirty="0" err="1"/>
              <a:t>obyek</a:t>
            </a:r>
            <a:r>
              <a:rPr lang="en-US" sz="2333" dirty="0"/>
              <a:t> yang </a:t>
            </a:r>
            <a:r>
              <a:rPr lang="en-US" sz="2333" dirty="0" err="1"/>
              <a:t>sedang</a:t>
            </a:r>
            <a:r>
              <a:rPr lang="en-US" sz="2333" dirty="0"/>
              <a:t> </a:t>
            </a:r>
            <a:r>
              <a:rPr lang="en-US" sz="2333" dirty="0" err="1"/>
              <a:t>dibicarakan</a:t>
            </a:r>
            <a:r>
              <a:rPr lang="en-US" sz="2333" dirty="0"/>
              <a:t>                                                S = { x / x </a:t>
            </a:r>
            <a:r>
              <a:rPr lang="en-US" sz="2333" dirty="0" err="1"/>
              <a:t>bilangan</a:t>
            </a:r>
            <a:r>
              <a:rPr lang="en-US" sz="2333" dirty="0"/>
              <a:t> </a:t>
            </a:r>
            <a:r>
              <a:rPr lang="en-US" sz="2333" dirty="0" err="1"/>
              <a:t>ganjil</a:t>
            </a:r>
            <a:r>
              <a:rPr lang="en-US" sz="2333" dirty="0"/>
              <a:t> }, </a:t>
            </a:r>
            <a:r>
              <a:rPr lang="en-US" sz="2333" dirty="0" err="1"/>
              <a:t>berarti</a:t>
            </a:r>
            <a:r>
              <a:rPr lang="en-US" sz="2333" dirty="0"/>
              <a:t> </a:t>
            </a:r>
            <a:r>
              <a:rPr lang="en-US" sz="2333" dirty="0" err="1"/>
              <a:t>semua</a:t>
            </a:r>
            <a:r>
              <a:rPr lang="en-US" sz="2333" dirty="0"/>
              <a:t> </a:t>
            </a:r>
            <a:r>
              <a:rPr lang="en-US" sz="2333" dirty="0" err="1"/>
              <a:t>bil</a:t>
            </a:r>
            <a:r>
              <a:rPr lang="en-US" sz="2333" dirty="0"/>
              <a:t> </a:t>
            </a:r>
            <a:r>
              <a:rPr lang="en-US" sz="2333" dirty="0" err="1"/>
              <a:t>ganjil</a:t>
            </a:r>
            <a:endParaRPr lang="en-US" sz="2333" dirty="0"/>
          </a:p>
          <a:p>
            <a:pPr marL="387599" indent="-387599">
              <a:spcBef>
                <a:spcPct val="50000"/>
              </a:spcBef>
            </a:pPr>
            <a:r>
              <a:rPr lang="en-US" sz="2333" dirty="0"/>
              <a:t>b. </a:t>
            </a:r>
            <a:r>
              <a:rPr lang="en-US" sz="2333" dirty="0" err="1"/>
              <a:t>Himpunan</a:t>
            </a:r>
            <a:r>
              <a:rPr lang="en-US" sz="2333" dirty="0"/>
              <a:t> </a:t>
            </a:r>
            <a:r>
              <a:rPr lang="en-US" sz="2333" dirty="0" err="1"/>
              <a:t>kosong</a:t>
            </a:r>
            <a:r>
              <a:rPr lang="en-US" sz="2333" dirty="0"/>
              <a:t> (</a:t>
            </a:r>
            <a:r>
              <a:rPr lang="en-US" sz="2333" dirty="0" err="1"/>
              <a:t>emty</a:t>
            </a:r>
            <a:r>
              <a:rPr lang="en-US" sz="2333" dirty="0"/>
              <a:t> set)                                 E = {     }  </a:t>
            </a:r>
            <a:r>
              <a:rPr lang="en-US" sz="2333" dirty="0" err="1"/>
              <a:t>himpunan</a:t>
            </a:r>
            <a:r>
              <a:rPr lang="en-US" sz="2333" dirty="0"/>
              <a:t> </a:t>
            </a:r>
            <a:r>
              <a:rPr lang="en-US" sz="2333" dirty="0" err="1"/>
              <a:t>kosong</a:t>
            </a:r>
            <a:r>
              <a:rPr lang="en-US" sz="2333" dirty="0"/>
              <a:t> </a:t>
            </a:r>
            <a:r>
              <a:rPr lang="en-US" sz="2333" dirty="0" err="1"/>
              <a:t>atau</a:t>
            </a:r>
            <a:r>
              <a:rPr lang="en-US" sz="2333" dirty="0"/>
              <a:t> </a:t>
            </a:r>
            <a:r>
              <a:rPr lang="en-US" sz="2333" dirty="0" err="1"/>
              <a:t>dicatat</a:t>
            </a:r>
            <a:r>
              <a:rPr lang="en-US" sz="2333" dirty="0"/>
              <a:t> </a:t>
            </a:r>
            <a:r>
              <a:rPr lang="en-US" sz="2333" dirty="0" err="1"/>
              <a:t>dengan</a:t>
            </a:r>
            <a:r>
              <a:rPr lang="en-US" sz="2333" dirty="0"/>
              <a:t> “</a:t>
            </a:r>
            <a:r>
              <a:rPr lang="en-US" sz="2333" dirty="0">
                <a:cs typeface="Arial" charset="0"/>
              </a:rPr>
              <a:t>ø”</a:t>
            </a:r>
          </a:p>
        </p:txBody>
      </p:sp>
    </p:spTree>
  </p:cSld>
  <p:clrMapOvr>
    <a:masterClrMapping/>
  </p:clrMapOvr>
  <p:transition spd="med">
    <p:zoom dir="in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</a:rPr>
              <a:t>Matematika Ekonomi</a:t>
            </a:r>
          </a:p>
        </p:txBody>
      </p:sp>
      <p:sp>
        <p:nvSpPr>
          <p:cNvPr id="1945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AF2742D-1427-415A-B902-4A2DF31DDE52}" type="slidenum">
              <a:rPr lang="en-US">
                <a:latin typeface="Arial" charset="0"/>
              </a:rPr>
              <a:pPr/>
              <a:t>6</a:t>
            </a:fld>
            <a:endParaRPr lang="en-US">
              <a:latin typeface="Arial" charset="0"/>
            </a:endParaRPr>
          </a:p>
        </p:txBody>
      </p:sp>
      <p:sp>
        <p:nvSpPr>
          <p:cNvPr id="19460" name="Text Box 2"/>
          <p:cNvSpPr txBox="1">
            <a:spLocks noChangeArrowheads="1"/>
          </p:cNvSpPr>
          <p:nvPr/>
        </p:nvSpPr>
        <p:spPr bwMode="auto">
          <a:xfrm>
            <a:off x="2476499" y="306917"/>
            <a:ext cx="6841671" cy="6554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333" dirty="0" err="1"/>
              <a:t>Perhatikan</a:t>
            </a:r>
            <a:r>
              <a:rPr lang="en-US" sz="2333" dirty="0"/>
              <a:t>: P = { 2, 3, 4 } </a:t>
            </a:r>
          </a:p>
          <a:p>
            <a:pPr>
              <a:spcBef>
                <a:spcPct val="50000"/>
              </a:spcBef>
            </a:pPr>
            <a:r>
              <a:rPr lang="en-US" sz="2333" dirty="0" err="1"/>
              <a:t>Untuk</a:t>
            </a:r>
            <a:r>
              <a:rPr lang="en-US" sz="2333" dirty="0"/>
              <a:t> </a:t>
            </a:r>
            <a:r>
              <a:rPr lang="en-US" sz="2333" dirty="0" err="1"/>
              <a:t>menyetakan</a:t>
            </a:r>
            <a:r>
              <a:rPr lang="en-US" sz="2333" dirty="0"/>
              <a:t> </a:t>
            </a:r>
            <a:r>
              <a:rPr lang="en-US" sz="2333" dirty="0" err="1"/>
              <a:t>keanggotaan</a:t>
            </a:r>
            <a:r>
              <a:rPr lang="en-US" sz="2333" dirty="0"/>
              <a:t> </a:t>
            </a:r>
            <a:r>
              <a:rPr lang="en-US" sz="2333" dirty="0" err="1"/>
              <a:t>dicatat</a:t>
            </a:r>
            <a:r>
              <a:rPr lang="en-US" sz="2333" dirty="0"/>
              <a:t> </a:t>
            </a:r>
            <a:r>
              <a:rPr lang="en-US" sz="2333" dirty="0" err="1"/>
              <a:t>dengan</a:t>
            </a:r>
            <a:r>
              <a:rPr lang="en-US" sz="2333" dirty="0"/>
              <a:t> “</a:t>
            </a:r>
            <a:r>
              <a:rPr lang="en-US" sz="2333" dirty="0">
                <a:cs typeface="Arial" charset="0"/>
              </a:rPr>
              <a:t>€”</a:t>
            </a:r>
            <a:r>
              <a:rPr lang="en-US" sz="2333" dirty="0"/>
              <a:t>         </a:t>
            </a:r>
            <a:endParaRPr lang="id-ID" sz="2333" dirty="0"/>
          </a:p>
          <a:p>
            <a:pPr>
              <a:spcBef>
                <a:spcPct val="50000"/>
              </a:spcBef>
            </a:pPr>
            <a:r>
              <a:rPr lang="en-US" sz="2333" dirty="0" err="1"/>
              <a:t>Jadi</a:t>
            </a:r>
            <a:r>
              <a:rPr lang="en-US" sz="2333" dirty="0"/>
              <a:t>:   2 </a:t>
            </a:r>
            <a:r>
              <a:rPr lang="en-US" sz="2333" dirty="0">
                <a:cs typeface="Arial" charset="0"/>
              </a:rPr>
              <a:t>€ P                                                                 	 3 </a:t>
            </a:r>
            <a:r>
              <a:rPr lang="el-GR" sz="2333" dirty="0">
                <a:cs typeface="Arial" charset="0"/>
              </a:rPr>
              <a:t>€</a:t>
            </a:r>
            <a:r>
              <a:rPr lang="en-US" sz="2333" dirty="0">
                <a:cs typeface="Arial" charset="0"/>
              </a:rPr>
              <a:t> P                                                                   	 4 </a:t>
            </a:r>
            <a:r>
              <a:rPr lang="el-GR" sz="2333" dirty="0">
                <a:cs typeface="Arial" charset="0"/>
              </a:rPr>
              <a:t>€</a:t>
            </a:r>
            <a:r>
              <a:rPr lang="en-US" sz="2333" dirty="0">
                <a:cs typeface="Arial" charset="0"/>
              </a:rPr>
              <a:t> P. </a:t>
            </a:r>
          </a:p>
          <a:p>
            <a:pPr>
              <a:spcBef>
                <a:spcPct val="50000"/>
              </a:spcBef>
            </a:pPr>
            <a:r>
              <a:rPr lang="en-US" sz="2333" dirty="0" err="1">
                <a:cs typeface="Arial" charset="0"/>
              </a:rPr>
              <a:t>Tanda</a:t>
            </a:r>
            <a:r>
              <a:rPr lang="en-US" sz="2333" dirty="0">
                <a:cs typeface="Arial" charset="0"/>
              </a:rPr>
              <a:t> </a:t>
            </a:r>
            <a:r>
              <a:rPr lang="el-GR" sz="2333" dirty="0">
                <a:cs typeface="Arial" charset="0"/>
              </a:rPr>
              <a:t>€</a:t>
            </a:r>
            <a:r>
              <a:rPr lang="en-US" sz="2333" dirty="0">
                <a:cs typeface="Arial" charset="0"/>
              </a:rPr>
              <a:t> </a:t>
            </a:r>
            <a:r>
              <a:rPr lang="en-US" sz="2333" dirty="0" err="1">
                <a:cs typeface="Arial" charset="0"/>
              </a:rPr>
              <a:t>baca</a:t>
            </a:r>
            <a:r>
              <a:rPr lang="en-US" sz="2333" dirty="0">
                <a:cs typeface="Arial" charset="0"/>
              </a:rPr>
              <a:t> “</a:t>
            </a:r>
            <a:r>
              <a:rPr lang="en-US" sz="2333" dirty="0" err="1">
                <a:cs typeface="Arial" charset="0"/>
              </a:rPr>
              <a:t>unsur</a:t>
            </a:r>
            <a:r>
              <a:rPr lang="en-US" sz="2333" dirty="0">
                <a:cs typeface="Arial" charset="0"/>
              </a:rPr>
              <a:t>” </a:t>
            </a:r>
            <a:r>
              <a:rPr lang="en-US" sz="2333" dirty="0" err="1">
                <a:cs typeface="Arial" charset="0"/>
              </a:rPr>
              <a:t>atau</a:t>
            </a:r>
            <a:r>
              <a:rPr lang="en-US" sz="2333" dirty="0">
                <a:cs typeface="Arial" charset="0"/>
              </a:rPr>
              <a:t> “</a:t>
            </a:r>
            <a:r>
              <a:rPr lang="en-US" sz="2333" dirty="0" err="1">
                <a:cs typeface="Arial" charset="0"/>
              </a:rPr>
              <a:t>elemen</a:t>
            </a:r>
            <a:r>
              <a:rPr lang="en-US" sz="2333" dirty="0">
                <a:cs typeface="Arial" charset="0"/>
              </a:rPr>
              <a:t>” </a:t>
            </a:r>
            <a:r>
              <a:rPr lang="en-US" sz="2333" dirty="0" err="1">
                <a:cs typeface="Arial" charset="0"/>
              </a:rPr>
              <a:t>atau</a:t>
            </a:r>
            <a:r>
              <a:rPr lang="en-US" sz="2333" dirty="0">
                <a:cs typeface="Arial" charset="0"/>
              </a:rPr>
              <a:t> “</a:t>
            </a:r>
            <a:r>
              <a:rPr lang="en-US" sz="2333" dirty="0" err="1">
                <a:cs typeface="Arial" charset="0"/>
              </a:rPr>
              <a:t>didalam</a:t>
            </a:r>
            <a:r>
              <a:rPr lang="en-US" sz="2333" dirty="0">
                <a:cs typeface="Arial" charset="0"/>
              </a:rPr>
              <a:t>”</a:t>
            </a:r>
            <a:endParaRPr lang="el-GR" sz="2333" dirty="0">
              <a:cs typeface="Arial" charset="0"/>
            </a:endParaRPr>
          </a:p>
          <a:p>
            <a:pPr>
              <a:spcBef>
                <a:spcPct val="50000"/>
              </a:spcBef>
            </a:pPr>
            <a:r>
              <a:rPr lang="en-US" sz="2333" dirty="0" err="1">
                <a:cs typeface="Arial" charset="0"/>
              </a:rPr>
              <a:t>Sebaliknya</a:t>
            </a:r>
            <a:r>
              <a:rPr lang="en-US" sz="2333" dirty="0">
                <a:cs typeface="Arial" charset="0"/>
              </a:rPr>
              <a:t>, 5, 6 </a:t>
            </a:r>
            <a:r>
              <a:rPr lang="en-US" sz="2333" dirty="0" err="1">
                <a:cs typeface="Arial" charset="0"/>
              </a:rPr>
              <a:t>tidak</a:t>
            </a:r>
            <a:r>
              <a:rPr lang="en-US" sz="2333" dirty="0">
                <a:cs typeface="Arial" charset="0"/>
              </a:rPr>
              <a:t> </a:t>
            </a:r>
            <a:r>
              <a:rPr lang="en-US" sz="2333" dirty="0" err="1">
                <a:cs typeface="Arial" charset="0"/>
              </a:rPr>
              <a:t>termasuk</a:t>
            </a:r>
            <a:r>
              <a:rPr lang="en-US" sz="2333" dirty="0">
                <a:cs typeface="Arial" charset="0"/>
              </a:rPr>
              <a:t> </a:t>
            </a:r>
            <a:r>
              <a:rPr lang="en-US" sz="2333" dirty="0" err="1">
                <a:cs typeface="Arial" charset="0"/>
              </a:rPr>
              <a:t>unsur</a:t>
            </a:r>
            <a:r>
              <a:rPr lang="en-US" sz="2333" dirty="0">
                <a:cs typeface="Arial" charset="0"/>
              </a:rPr>
              <a:t> P </a:t>
            </a:r>
          </a:p>
          <a:p>
            <a:pPr>
              <a:spcBef>
                <a:spcPct val="50000"/>
              </a:spcBef>
            </a:pPr>
            <a:r>
              <a:rPr lang="en-US" sz="2333" dirty="0" err="1">
                <a:cs typeface="Arial" charset="0"/>
              </a:rPr>
              <a:t>dicatat</a:t>
            </a:r>
            <a:r>
              <a:rPr lang="en-US" sz="2333" dirty="0">
                <a:cs typeface="Arial" charset="0"/>
              </a:rPr>
              <a:t>                                                                             	5 </a:t>
            </a:r>
            <a:r>
              <a:rPr lang="el-GR" sz="2333" dirty="0">
                <a:ea typeface="BatangChe" pitchFamily="49" charset="-127"/>
                <a:cs typeface="Arial" charset="0"/>
              </a:rPr>
              <a:t>€</a:t>
            </a:r>
            <a:r>
              <a:rPr lang="en-US" sz="2333" dirty="0">
                <a:ea typeface="BatangChe" pitchFamily="49" charset="-127"/>
                <a:cs typeface="Arial" charset="0"/>
              </a:rPr>
              <a:t> P                                                               	 	6 </a:t>
            </a:r>
            <a:r>
              <a:rPr lang="el-GR" sz="2333" dirty="0">
                <a:ea typeface="BatangChe" pitchFamily="49" charset="-127"/>
                <a:cs typeface="Arial" charset="0"/>
              </a:rPr>
              <a:t>€</a:t>
            </a:r>
            <a:r>
              <a:rPr lang="en-US" sz="2333" dirty="0">
                <a:ea typeface="BatangChe" pitchFamily="49" charset="-127"/>
                <a:cs typeface="Arial" charset="0"/>
              </a:rPr>
              <a:t> P                                                              	   </a:t>
            </a:r>
            <a:r>
              <a:rPr lang="en-US" sz="2333" dirty="0" err="1">
                <a:ea typeface="BatangChe" pitchFamily="49" charset="-127"/>
                <a:cs typeface="Arial" charset="0"/>
              </a:rPr>
              <a:t>Tanda</a:t>
            </a:r>
            <a:r>
              <a:rPr lang="en-US" sz="2333" dirty="0">
                <a:ea typeface="BatangChe" pitchFamily="49" charset="-127"/>
                <a:cs typeface="Arial" charset="0"/>
              </a:rPr>
              <a:t>  € </a:t>
            </a:r>
            <a:r>
              <a:rPr lang="en-US" sz="2333" dirty="0" err="1">
                <a:ea typeface="BatangChe" pitchFamily="49" charset="-127"/>
                <a:cs typeface="Arial" charset="0"/>
              </a:rPr>
              <a:t>dibaca</a:t>
            </a:r>
            <a:r>
              <a:rPr lang="en-US" sz="2333" dirty="0">
                <a:ea typeface="BatangChe" pitchFamily="49" charset="-127"/>
                <a:cs typeface="Arial" charset="0"/>
              </a:rPr>
              <a:t> “</a:t>
            </a:r>
            <a:r>
              <a:rPr lang="en-US" sz="2333" dirty="0" err="1">
                <a:ea typeface="BatangChe" pitchFamily="49" charset="-127"/>
                <a:cs typeface="Arial" charset="0"/>
              </a:rPr>
              <a:t>bukan</a:t>
            </a:r>
            <a:r>
              <a:rPr lang="en-US" sz="2333" dirty="0">
                <a:ea typeface="BatangChe" pitchFamily="49" charset="-127"/>
                <a:cs typeface="Arial" charset="0"/>
              </a:rPr>
              <a:t> </a:t>
            </a:r>
            <a:r>
              <a:rPr lang="en-US" sz="2333" dirty="0" err="1">
                <a:ea typeface="BatangChe" pitchFamily="49" charset="-127"/>
                <a:cs typeface="Arial" charset="0"/>
              </a:rPr>
              <a:t>unsur</a:t>
            </a:r>
            <a:r>
              <a:rPr lang="en-US" sz="2333" dirty="0">
                <a:ea typeface="BatangChe" pitchFamily="49" charset="-127"/>
                <a:cs typeface="Arial" charset="0"/>
              </a:rPr>
              <a:t>” </a:t>
            </a:r>
            <a:r>
              <a:rPr lang="en-US" sz="2333" dirty="0" err="1">
                <a:ea typeface="BatangChe" pitchFamily="49" charset="-127"/>
                <a:cs typeface="Arial" charset="0"/>
              </a:rPr>
              <a:t>atau</a:t>
            </a:r>
            <a:r>
              <a:rPr lang="en-US" sz="2333" dirty="0">
                <a:ea typeface="BatangChe" pitchFamily="49" charset="-127"/>
                <a:cs typeface="Arial" charset="0"/>
              </a:rPr>
              <a:t> “</a:t>
            </a:r>
            <a:r>
              <a:rPr lang="en-US" sz="2333" dirty="0" err="1">
                <a:ea typeface="BatangChe" pitchFamily="49" charset="-127"/>
                <a:cs typeface="Arial" charset="0"/>
              </a:rPr>
              <a:t>bukan</a:t>
            </a:r>
            <a:r>
              <a:rPr lang="en-US" sz="2333" dirty="0">
                <a:ea typeface="BatangChe" pitchFamily="49" charset="-127"/>
                <a:cs typeface="Arial" charset="0"/>
              </a:rPr>
              <a:t> </a:t>
            </a:r>
            <a:r>
              <a:rPr lang="en-US" sz="2333" dirty="0" err="1">
                <a:ea typeface="BatangChe" pitchFamily="49" charset="-127"/>
                <a:cs typeface="Arial" charset="0"/>
              </a:rPr>
              <a:t>elemen</a:t>
            </a:r>
            <a:r>
              <a:rPr lang="en-US" sz="2333" dirty="0">
                <a:ea typeface="BatangChe" pitchFamily="49" charset="-127"/>
                <a:cs typeface="Arial" charset="0"/>
              </a:rPr>
              <a:t>” </a:t>
            </a:r>
            <a:r>
              <a:rPr lang="en-US" sz="2333" dirty="0" err="1">
                <a:ea typeface="BatangChe" pitchFamily="49" charset="-127"/>
                <a:cs typeface="Arial" charset="0"/>
              </a:rPr>
              <a:t>atau</a:t>
            </a:r>
            <a:r>
              <a:rPr lang="en-US" sz="2333" dirty="0">
                <a:ea typeface="BatangChe" pitchFamily="49" charset="-127"/>
                <a:cs typeface="Arial" charset="0"/>
              </a:rPr>
              <a:t> “</a:t>
            </a:r>
            <a:r>
              <a:rPr lang="en-US" sz="2333" dirty="0" err="1">
                <a:ea typeface="BatangChe" pitchFamily="49" charset="-127"/>
                <a:cs typeface="Arial" charset="0"/>
              </a:rPr>
              <a:t>diluar</a:t>
            </a:r>
            <a:r>
              <a:rPr lang="en-US" sz="2333" dirty="0">
                <a:ea typeface="BatangChe" pitchFamily="49" charset="-127"/>
                <a:cs typeface="Arial" charset="0"/>
              </a:rPr>
              <a:t>”.</a:t>
            </a:r>
          </a:p>
          <a:p>
            <a:pPr>
              <a:spcBef>
                <a:spcPct val="50000"/>
              </a:spcBef>
            </a:pPr>
            <a:endParaRPr lang="en-US" sz="2333" dirty="0">
              <a:ea typeface="BatangChe" pitchFamily="49" charset="-127"/>
              <a:cs typeface="Arial" charset="0"/>
            </a:endParaRPr>
          </a:p>
        </p:txBody>
      </p:sp>
      <p:sp>
        <p:nvSpPr>
          <p:cNvPr id="19461" name="Line 3"/>
          <p:cNvSpPr>
            <a:spLocks noChangeShapeType="1"/>
          </p:cNvSpPr>
          <p:nvPr/>
        </p:nvSpPr>
        <p:spPr bwMode="auto">
          <a:xfrm flipH="1">
            <a:off x="3755571" y="5571671"/>
            <a:ext cx="63500" cy="317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19462" name="Line 4"/>
          <p:cNvSpPr>
            <a:spLocks noChangeShapeType="1"/>
          </p:cNvSpPr>
          <p:nvPr/>
        </p:nvSpPr>
        <p:spPr bwMode="auto">
          <a:xfrm flipH="1">
            <a:off x="3314700" y="4937592"/>
            <a:ext cx="63500" cy="30427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19463" name="Line 5"/>
          <p:cNvSpPr>
            <a:spLocks noChangeShapeType="1"/>
          </p:cNvSpPr>
          <p:nvPr/>
        </p:nvSpPr>
        <p:spPr bwMode="auto">
          <a:xfrm flipH="1">
            <a:off x="3346450" y="5089728"/>
            <a:ext cx="127000" cy="317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</p:spTree>
  </p:cSld>
  <p:clrMapOvr>
    <a:masterClrMapping/>
  </p:clrMapOvr>
  <p:transition spd="med">
    <p:zoom dir="in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</a:rPr>
              <a:t>Matematika Ekonomi</a:t>
            </a:r>
          </a:p>
        </p:txBody>
      </p:sp>
      <p:sp>
        <p:nvSpPr>
          <p:cNvPr id="2048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0E7927D-B249-4E9E-90A6-4A0C5E36DF86}" type="slidenum">
              <a:rPr lang="en-US">
                <a:latin typeface="Arial" charset="0"/>
              </a:rPr>
              <a:pPr/>
              <a:t>7</a:t>
            </a:fld>
            <a:endParaRPr lang="en-US">
              <a:latin typeface="Arial" charset="0"/>
            </a:endParaRPr>
          </a:p>
        </p:txBody>
      </p:sp>
      <p:sp>
        <p:nvSpPr>
          <p:cNvPr id="20484" name="Text Box 2"/>
          <p:cNvSpPr txBox="1">
            <a:spLocks noChangeArrowheads="1"/>
          </p:cNvSpPr>
          <p:nvPr/>
        </p:nvSpPr>
        <p:spPr bwMode="auto">
          <a:xfrm>
            <a:off x="2667000" y="381000"/>
            <a:ext cx="6172200" cy="719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87599" indent="-387599">
              <a:spcBef>
                <a:spcPct val="50000"/>
              </a:spcBef>
            </a:pPr>
            <a:r>
              <a:rPr lang="en-US" sz="3000" dirty="0">
                <a:solidFill>
                  <a:srgbClr val="CC0066"/>
                </a:solidFill>
              </a:rPr>
              <a:t>2. </a:t>
            </a:r>
            <a:r>
              <a:rPr lang="en-US" sz="3000" dirty="0" err="1">
                <a:solidFill>
                  <a:srgbClr val="CC0066"/>
                </a:solidFill>
              </a:rPr>
              <a:t>Himpunan</a:t>
            </a:r>
            <a:r>
              <a:rPr lang="en-US" sz="3000" dirty="0">
                <a:solidFill>
                  <a:srgbClr val="CC0066"/>
                </a:solidFill>
              </a:rPr>
              <a:t> </a:t>
            </a:r>
            <a:r>
              <a:rPr lang="en-US" sz="3000" dirty="0" err="1">
                <a:solidFill>
                  <a:srgbClr val="CC0066"/>
                </a:solidFill>
              </a:rPr>
              <a:t>bagian</a:t>
            </a:r>
            <a:endParaRPr lang="en-US" sz="3000" dirty="0">
              <a:solidFill>
                <a:srgbClr val="CC0066"/>
              </a:solidFill>
            </a:endParaRPr>
          </a:p>
          <a:p>
            <a:pPr marL="387599" indent="-387599">
              <a:spcBef>
                <a:spcPct val="50000"/>
              </a:spcBef>
            </a:pPr>
            <a:r>
              <a:rPr lang="en-US" sz="2333" dirty="0"/>
              <a:t>    </a:t>
            </a:r>
            <a:r>
              <a:rPr lang="en-US" sz="2333" dirty="0" err="1"/>
              <a:t>Suatu</a:t>
            </a:r>
            <a:r>
              <a:rPr lang="en-US" sz="2333" dirty="0"/>
              <a:t> </a:t>
            </a:r>
            <a:r>
              <a:rPr lang="en-US" sz="2333" dirty="0" err="1"/>
              <a:t>himpunan</a:t>
            </a:r>
            <a:r>
              <a:rPr lang="en-US" sz="2333" dirty="0"/>
              <a:t> A </a:t>
            </a:r>
            <a:r>
              <a:rPr lang="en-US" sz="2333" dirty="0" err="1"/>
              <a:t>merupakan</a:t>
            </a:r>
            <a:r>
              <a:rPr lang="en-US" sz="2333" dirty="0"/>
              <a:t> </a:t>
            </a:r>
            <a:r>
              <a:rPr lang="en-US" sz="2333" dirty="0" err="1"/>
              <a:t>himpunan</a:t>
            </a:r>
            <a:r>
              <a:rPr lang="en-US" sz="2333" dirty="0"/>
              <a:t> </a:t>
            </a:r>
            <a:r>
              <a:rPr lang="en-US" sz="2333" dirty="0" err="1"/>
              <a:t>bagian</a:t>
            </a:r>
            <a:r>
              <a:rPr lang="en-US" sz="2333" dirty="0"/>
              <a:t> </a:t>
            </a:r>
            <a:r>
              <a:rPr lang="en-US" sz="2333" dirty="0" err="1"/>
              <a:t>dari</a:t>
            </a:r>
            <a:r>
              <a:rPr lang="en-US" sz="2333" dirty="0"/>
              <a:t> </a:t>
            </a:r>
            <a:r>
              <a:rPr lang="en-US" sz="2333" dirty="0" err="1"/>
              <a:t>himpunan</a:t>
            </a:r>
            <a:r>
              <a:rPr lang="en-US" sz="2333" dirty="0"/>
              <a:t> B, </a:t>
            </a:r>
            <a:r>
              <a:rPr lang="en-US" sz="2333" dirty="0" err="1"/>
              <a:t>jika</a:t>
            </a:r>
            <a:r>
              <a:rPr lang="en-US" sz="2333" dirty="0"/>
              <a:t> dan </a:t>
            </a:r>
            <a:r>
              <a:rPr lang="en-US" sz="2333" dirty="0" err="1"/>
              <a:t>hanya</a:t>
            </a:r>
            <a:r>
              <a:rPr lang="en-US" sz="2333" dirty="0"/>
              <a:t> </a:t>
            </a:r>
            <a:r>
              <a:rPr lang="en-US" sz="2333" dirty="0" err="1"/>
              <a:t>jika</a:t>
            </a:r>
            <a:r>
              <a:rPr lang="en-US" sz="2333" dirty="0"/>
              <a:t> </a:t>
            </a:r>
            <a:r>
              <a:rPr lang="en-US" sz="2333" dirty="0" err="1"/>
              <a:t>setiap</a:t>
            </a:r>
            <a:r>
              <a:rPr lang="en-US" sz="2333" dirty="0"/>
              <a:t> </a:t>
            </a:r>
            <a:r>
              <a:rPr lang="en-US" sz="2333" dirty="0" err="1"/>
              <a:t>unsur</a:t>
            </a:r>
            <a:r>
              <a:rPr lang="en-US" sz="2333" dirty="0"/>
              <a:t> A juga </a:t>
            </a:r>
            <a:r>
              <a:rPr lang="en-US" sz="2333" dirty="0" err="1"/>
              <a:t>merupakan</a:t>
            </a:r>
            <a:r>
              <a:rPr lang="en-US" sz="2333" dirty="0"/>
              <a:t> </a:t>
            </a:r>
            <a:r>
              <a:rPr lang="en-US" sz="2333" dirty="0" err="1"/>
              <a:t>unsur</a:t>
            </a:r>
            <a:r>
              <a:rPr lang="en-US" sz="2333" dirty="0"/>
              <a:t> </a:t>
            </a:r>
            <a:r>
              <a:rPr lang="en-US" sz="2333" dirty="0" err="1"/>
              <a:t>himpunan</a:t>
            </a:r>
            <a:r>
              <a:rPr lang="en-US" sz="2333" dirty="0"/>
              <a:t> B.                                        A = { 2, 4, 6 };                                                       B = {1, 2, 3, 4, 5, 6, 7, 8 }</a:t>
            </a:r>
          </a:p>
          <a:p>
            <a:pPr marL="387599" indent="-387599">
              <a:spcBef>
                <a:spcPct val="50000"/>
              </a:spcBef>
            </a:pPr>
            <a:r>
              <a:rPr lang="en-US" sz="2333" dirty="0"/>
              <a:t>    </a:t>
            </a:r>
            <a:r>
              <a:rPr lang="en-US" sz="2333" dirty="0" err="1"/>
              <a:t>Dicatat</a:t>
            </a:r>
            <a:r>
              <a:rPr lang="en-US" sz="2333" dirty="0"/>
              <a:t> :   A     B,                                               </a:t>
            </a:r>
            <a:r>
              <a:rPr lang="en-US" sz="2333" dirty="0" err="1"/>
              <a:t>baca</a:t>
            </a:r>
            <a:r>
              <a:rPr lang="en-US" sz="2333" dirty="0"/>
              <a:t> A </a:t>
            </a:r>
            <a:r>
              <a:rPr lang="en-US" sz="2333" dirty="0" err="1"/>
              <a:t>himp</a:t>
            </a:r>
            <a:r>
              <a:rPr lang="en-US" sz="2333" dirty="0"/>
              <a:t>. </a:t>
            </a:r>
            <a:r>
              <a:rPr lang="en-US" sz="2333" dirty="0" err="1"/>
              <a:t>bagian</a:t>
            </a:r>
            <a:r>
              <a:rPr lang="en-US" sz="2333" dirty="0"/>
              <a:t> B </a:t>
            </a:r>
            <a:r>
              <a:rPr lang="en-US" sz="2333" dirty="0" err="1"/>
              <a:t>atau</a:t>
            </a:r>
            <a:r>
              <a:rPr lang="en-US" sz="2333" dirty="0"/>
              <a:t> A </a:t>
            </a:r>
            <a:r>
              <a:rPr lang="en-US" sz="2333" dirty="0" err="1"/>
              <a:t>anak</a:t>
            </a:r>
            <a:r>
              <a:rPr lang="en-US" sz="2333" dirty="0"/>
              <a:t> </a:t>
            </a:r>
            <a:r>
              <a:rPr lang="en-US" sz="2333" dirty="0" err="1"/>
              <a:t>gugus</a:t>
            </a:r>
            <a:r>
              <a:rPr lang="en-US" sz="2333" dirty="0"/>
              <a:t> </a:t>
            </a:r>
            <a:r>
              <a:rPr lang="en-US" sz="2333" dirty="0" err="1"/>
              <a:t>dari</a:t>
            </a:r>
            <a:r>
              <a:rPr lang="en-US" sz="2333" dirty="0"/>
              <a:t> B                           </a:t>
            </a:r>
            <a:r>
              <a:rPr lang="en-US" sz="2333" dirty="0" err="1"/>
              <a:t>Sebaliknya</a:t>
            </a:r>
            <a:r>
              <a:rPr lang="en-US" sz="2333" dirty="0"/>
              <a:t> </a:t>
            </a:r>
            <a:r>
              <a:rPr lang="en-US" sz="2333" dirty="0" err="1"/>
              <a:t>dicatat</a:t>
            </a:r>
            <a:r>
              <a:rPr lang="en-US" sz="2333" dirty="0"/>
              <a:t>: B      A, </a:t>
            </a:r>
            <a:r>
              <a:rPr lang="en-US" sz="2333" dirty="0" err="1"/>
              <a:t>baca</a:t>
            </a:r>
            <a:r>
              <a:rPr lang="en-US" sz="2333" dirty="0"/>
              <a:t> B </a:t>
            </a:r>
            <a:r>
              <a:rPr lang="en-US" sz="2333" dirty="0" err="1"/>
              <a:t>mencakup</a:t>
            </a:r>
            <a:r>
              <a:rPr lang="en-US" sz="2333" dirty="0"/>
              <a:t> A    </a:t>
            </a:r>
            <a:r>
              <a:rPr lang="en-US" sz="2333" dirty="0" err="1"/>
              <a:t>Tanda</a:t>
            </a:r>
            <a:r>
              <a:rPr lang="en-US" sz="2333" dirty="0"/>
              <a:t>       </a:t>
            </a:r>
            <a:r>
              <a:rPr lang="en-US" sz="2333" dirty="0" err="1"/>
              <a:t>dibaca</a:t>
            </a:r>
            <a:r>
              <a:rPr lang="en-US" sz="2333" dirty="0"/>
              <a:t> </a:t>
            </a:r>
            <a:r>
              <a:rPr lang="en-US" sz="2333" dirty="0" err="1"/>
              <a:t>bukan</a:t>
            </a:r>
            <a:r>
              <a:rPr lang="en-US" sz="2333" dirty="0"/>
              <a:t> </a:t>
            </a:r>
            <a:r>
              <a:rPr lang="en-US" sz="2333" dirty="0" err="1"/>
              <a:t>himpunan</a:t>
            </a:r>
            <a:r>
              <a:rPr lang="en-US" sz="2333" dirty="0"/>
              <a:t> </a:t>
            </a:r>
            <a:r>
              <a:rPr lang="en-US" sz="2333" dirty="0" err="1"/>
              <a:t>bagian</a:t>
            </a:r>
            <a:r>
              <a:rPr lang="en-US" sz="2333" dirty="0"/>
              <a:t> dan </a:t>
            </a:r>
            <a:r>
              <a:rPr lang="en-US" sz="2333" dirty="0" err="1"/>
              <a:t>tanda</a:t>
            </a:r>
            <a:r>
              <a:rPr lang="en-US" sz="2333" dirty="0"/>
              <a:t>        </a:t>
            </a:r>
            <a:r>
              <a:rPr lang="en-US" sz="2333" dirty="0" err="1"/>
              <a:t>dibaca</a:t>
            </a:r>
            <a:r>
              <a:rPr lang="en-US" sz="2333" dirty="0"/>
              <a:t> </a:t>
            </a:r>
            <a:r>
              <a:rPr lang="en-US" sz="2333" dirty="0" err="1"/>
              <a:t>tidak</a:t>
            </a:r>
            <a:r>
              <a:rPr lang="en-US" sz="2333" dirty="0"/>
              <a:t>/</a:t>
            </a:r>
            <a:r>
              <a:rPr lang="en-US" sz="2333" dirty="0" err="1"/>
              <a:t>bukan</a:t>
            </a:r>
            <a:r>
              <a:rPr lang="en-US" sz="2333" dirty="0"/>
              <a:t> </a:t>
            </a:r>
            <a:r>
              <a:rPr lang="en-US" sz="2333" dirty="0" err="1"/>
              <a:t>mencakup</a:t>
            </a:r>
            <a:endParaRPr lang="en-US" sz="2333" dirty="0"/>
          </a:p>
          <a:p>
            <a:pPr marL="387599" indent="-387599">
              <a:spcBef>
                <a:spcPct val="50000"/>
              </a:spcBef>
            </a:pPr>
            <a:r>
              <a:rPr lang="en-US" sz="2333" dirty="0"/>
              <a:t>    </a:t>
            </a:r>
            <a:r>
              <a:rPr lang="en-US" sz="2333" dirty="0" err="1"/>
              <a:t>Perhatikan</a:t>
            </a:r>
            <a:r>
              <a:rPr lang="en-US" sz="2333" dirty="0"/>
              <a:t>: </a:t>
            </a:r>
            <a:r>
              <a:rPr lang="en-US" sz="2333" dirty="0" err="1"/>
              <a:t>himp</a:t>
            </a:r>
            <a:r>
              <a:rPr lang="en-US" sz="2333" dirty="0"/>
              <a:t>. </a:t>
            </a:r>
            <a:r>
              <a:rPr lang="en-US" sz="2333" dirty="0" err="1"/>
              <a:t>bagian</a:t>
            </a:r>
            <a:r>
              <a:rPr lang="en-US" sz="2333" dirty="0"/>
              <a:t> </a:t>
            </a:r>
            <a:r>
              <a:rPr lang="en-US" sz="2333" dirty="0" err="1"/>
              <a:t>terjadi</a:t>
            </a:r>
            <a:r>
              <a:rPr lang="en-US" sz="2333" dirty="0"/>
              <a:t> </a:t>
            </a:r>
            <a:r>
              <a:rPr lang="en-US" sz="2333" dirty="0" err="1"/>
              <a:t>apabila</a:t>
            </a:r>
            <a:r>
              <a:rPr lang="en-US" sz="2333" dirty="0"/>
              <a:t> </a:t>
            </a:r>
            <a:r>
              <a:rPr lang="en-US" sz="2333" dirty="0" err="1"/>
              <a:t>dari</a:t>
            </a:r>
            <a:r>
              <a:rPr lang="en-US" sz="2333" dirty="0"/>
              <a:t> </a:t>
            </a:r>
            <a:r>
              <a:rPr lang="en-US" sz="2333" dirty="0" err="1"/>
              <a:t>suatu</a:t>
            </a:r>
            <a:r>
              <a:rPr lang="en-US" sz="2333" dirty="0"/>
              <a:t> </a:t>
            </a:r>
            <a:r>
              <a:rPr lang="en-US" sz="2333" dirty="0" err="1"/>
              <a:t>himp</a:t>
            </a:r>
            <a:r>
              <a:rPr lang="en-US" sz="2333" dirty="0"/>
              <a:t> </a:t>
            </a:r>
            <a:r>
              <a:rPr lang="en-US" sz="2333" dirty="0" err="1"/>
              <a:t>dibentuk</a:t>
            </a:r>
            <a:r>
              <a:rPr lang="en-US" sz="2333" dirty="0"/>
              <a:t> </a:t>
            </a:r>
            <a:r>
              <a:rPr lang="en-US" sz="2333" dirty="0" err="1"/>
              <a:t>himp</a:t>
            </a:r>
            <a:r>
              <a:rPr lang="en-US" sz="2333" dirty="0"/>
              <a:t> lain </a:t>
            </a:r>
            <a:r>
              <a:rPr lang="en-US" sz="2333" dirty="0" err="1"/>
              <a:t>dengan</a:t>
            </a:r>
            <a:r>
              <a:rPr lang="en-US" sz="2333" dirty="0"/>
              <a:t> </a:t>
            </a:r>
            <a:r>
              <a:rPr lang="en-US" sz="2333" dirty="0" err="1"/>
              <a:t>memilih</a:t>
            </a:r>
            <a:r>
              <a:rPr lang="en-US" sz="2333" dirty="0"/>
              <a:t> </a:t>
            </a:r>
            <a:r>
              <a:rPr lang="en-US" sz="2333" dirty="0" err="1"/>
              <a:t>unsur</a:t>
            </a:r>
            <a:r>
              <a:rPr lang="en-US" sz="2333" dirty="0"/>
              <a:t> </a:t>
            </a:r>
            <a:r>
              <a:rPr lang="en-US" sz="2333" dirty="0" err="1"/>
              <a:t>himp</a:t>
            </a:r>
            <a:r>
              <a:rPr lang="en-US" sz="2333" dirty="0"/>
              <a:t> </a:t>
            </a:r>
            <a:r>
              <a:rPr lang="en-US" sz="2333" dirty="0" err="1"/>
              <a:t>itu</a:t>
            </a:r>
            <a:r>
              <a:rPr lang="en-US" sz="2333" dirty="0"/>
              <a:t> </a:t>
            </a:r>
            <a:r>
              <a:rPr lang="en-US" sz="2333" dirty="0" err="1"/>
              <a:t>sebagai</a:t>
            </a:r>
            <a:r>
              <a:rPr lang="en-US" sz="2333" dirty="0"/>
              <a:t> </a:t>
            </a:r>
            <a:r>
              <a:rPr lang="en-US" sz="2333" dirty="0" err="1"/>
              <a:t>unsurnya</a:t>
            </a:r>
            <a:r>
              <a:rPr lang="en-US" sz="2333" dirty="0"/>
              <a:t>.</a:t>
            </a:r>
          </a:p>
        </p:txBody>
      </p:sp>
      <p:sp>
        <p:nvSpPr>
          <p:cNvPr id="20485" name="AutoShape 6"/>
          <p:cNvSpPr>
            <a:spLocks/>
          </p:cNvSpPr>
          <p:nvPr/>
        </p:nvSpPr>
        <p:spPr bwMode="auto">
          <a:xfrm>
            <a:off x="4844143" y="3457272"/>
            <a:ext cx="254000" cy="153458"/>
          </a:xfrm>
          <a:prstGeom prst="leftBracket">
            <a:avLst>
              <a:gd name="adj" fmla="val 8333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id-ID" sz="1500" b="1"/>
          </a:p>
        </p:txBody>
      </p:sp>
      <p:sp>
        <p:nvSpPr>
          <p:cNvPr id="20486" name="AutoShape 8"/>
          <p:cNvSpPr>
            <a:spLocks/>
          </p:cNvSpPr>
          <p:nvPr/>
        </p:nvSpPr>
        <p:spPr bwMode="auto">
          <a:xfrm>
            <a:off x="6032500" y="3810000"/>
            <a:ext cx="254000" cy="190500"/>
          </a:xfrm>
          <a:prstGeom prst="rightBracket">
            <a:avLst>
              <a:gd name="adj" fmla="val 8333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d-ID" sz="1500"/>
          </a:p>
        </p:txBody>
      </p:sp>
      <p:sp>
        <p:nvSpPr>
          <p:cNvPr id="20487" name="AutoShape 9"/>
          <p:cNvSpPr>
            <a:spLocks/>
          </p:cNvSpPr>
          <p:nvPr/>
        </p:nvSpPr>
        <p:spPr bwMode="auto">
          <a:xfrm>
            <a:off x="4653643" y="4508500"/>
            <a:ext cx="190500" cy="190500"/>
          </a:xfrm>
          <a:prstGeom prst="leftBracket">
            <a:avLst>
              <a:gd name="adj" fmla="val 8333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d-ID" sz="1500"/>
          </a:p>
        </p:txBody>
      </p:sp>
      <p:sp>
        <p:nvSpPr>
          <p:cNvPr id="20488" name="AutoShape 10"/>
          <p:cNvSpPr>
            <a:spLocks/>
          </p:cNvSpPr>
          <p:nvPr/>
        </p:nvSpPr>
        <p:spPr bwMode="auto">
          <a:xfrm>
            <a:off x="6101443" y="4184649"/>
            <a:ext cx="254000" cy="190500"/>
          </a:xfrm>
          <a:prstGeom prst="rightBracket">
            <a:avLst>
              <a:gd name="adj" fmla="val 8333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d-ID" sz="1500"/>
          </a:p>
        </p:txBody>
      </p:sp>
      <p:sp>
        <p:nvSpPr>
          <p:cNvPr id="20489" name="Line 11"/>
          <p:cNvSpPr>
            <a:spLocks noChangeShapeType="1"/>
          </p:cNvSpPr>
          <p:nvPr/>
        </p:nvSpPr>
        <p:spPr bwMode="auto">
          <a:xfrm flipH="1">
            <a:off x="6223000" y="4121150"/>
            <a:ext cx="127000" cy="317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20490" name="Line 12"/>
          <p:cNvSpPr>
            <a:spLocks noChangeShapeType="1"/>
          </p:cNvSpPr>
          <p:nvPr/>
        </p:nvSpPr>
        <p:spPr bwMode="auto">
          <a:xfrm flipH="1">
            <a:off x="4717143" y="4438650"/>
            <a:ext cx="63500" cy="317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</p:spTree>
  </p:cSld>
  <p:clrMapOvr>
    <a:masterClrMapping/>
  </p:clrMapOvr>
  <p:transition spd="med">
    <p:zoom dir="in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</a:rPr>
              <a:t>Matematika Ekonomi</a:t>
            </a:r>
          </a:p>
        </p:txBody>
      </p:sp>
      <p:sp>
        <p:nvSpPr>
          <p:cNvPr id="2150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E1A6C00-8B48-4F05-807D-81A2152A7AD7}" type="slidenum">
              <a:rPr lang="en-US">
                <a:latin typeface="Arial" charset="0"/>
              </a:rPr>
              <a:pPr/>
              <a:t>8</a:t>
            </a:fld>
            <a:endParaRPr lang="en-US">
              <a:latin typeface="Arial" charset="0"/>
            </a:endParaRPr>
          </a:p>
        </p:txBody>
      </p:sp>
      <p:sp>
        <p:nvSpPr>
          <p:cNvPr id="21508" name="Text Box 2"/>
          <p:cNvSpPr txBox="1">
            <a:spLocks noChangeArrowheads="1"/>
          </p:cNvSpPr>
          <p:nvPr/>
        </p:nvSpPr>
        <p:spPr bwMode="auto">
          <a:xfrm>
            <a:off x="2476500" y="306917"/>
            <a:ext cx="7302500" cy="5298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333"/>
              <a:t>Contoh:  				X   = { 1, 2, 3, 4 }</a:t>
            </a:r>
          </a:p>
          <a:p>
            <a:pPr>
              <a:spcBef>
                <a:spcPct val="50000"/>
              </a:spcBef>
            </a:pPr>
            <a:r>
              <a:rPr lang="en-US" sz="2333"/>
              <a:t>Himpunan bagiannya:</a:t>
            </a:r>
          </a:p>
          <a:p>
            <a:pPr>
              <a:spcBef>
                <a:spcPct val="50000"/>
              </a:spcBef>
              <a:buFontTx/>
              <a:buAutoNum type="alphaLcPeriod"/>
            </a:pPr>
            <a:r>
              <a:rPr lang="en-US" sz="2333"/>
              <a:t>Memilih semua unsur:	X</a:t>
            </a:r>
            <a:r>
              <a:rPr lang="en-US" sz="2333" baseline="-25000"/>
              <a:t>4</a:t>
            </a:r>
            <a:r>
              <a:rPr lang="en-US" sz="2333"/>
              <a:t>   = { 1, 2, 3, 4 }</a:t>
            </a:r>
          </a:p>
          <a:p>
            <a:pPr>
              <a:spcBef>
                <a:spcPct val="50000"/>
              </a:spcBef>
              <a:buFontTx/>
              <a:buAutoNum type="alphaLcPeriod"/>
            </a:pPr>
            <a:r>
              <a:rPr lang="en-US" sz="2333"/>
              <a:t>Memilih tiga unsur		X</a:t>
            </a:r>
            <a:r>
              <a:rPr lang="en-US" sz="2333" baseline="-25000"/>
              <a:t>31</a:t>
            </a:r>
            <a:r>
              <a:rPr lang="en-US" sz="2333"/>
              <a:t> = { 1, 2, 3 }</a:t>
            </a:r>
          </a:p>
          <a:p>
            <a:pPr marL="383630" lvl="4">
              <a:spcBef>
                <a:spcPct val="50000"/>
              </a:spcBef>
            </a:pPr>
            <a:r>
              <a:rPr lang="en-US" sz="2333"/>
              <a:t>                                          X</a:t>
            </a:r>
            <a:r>
              <a:rPr lang="en-US" sz="2333" baseline="-25000"/>
              <a:t>32</a:t>
            </a:r>
            <a:r>
              <a:rPr lang="en-US" sz="2333"/>
              <a:t> = { 1, 2, 4 }</a:t>
            </a:r>
          </a:p>
          <a:p>
            <a:pPr marL="383630" lvl="4">
              <a:spcBef>
                <a:spcPct val="50000"/>
              </a:spcBef>
            </a:pPr>
            <a:r>
              <a:rPr lang="en-US" sz="2333"/>
              <a:t>                                          X</a:t>
            </a:r>
            <a:r>
              <a:rPr lang="en-US" sz="2333" baseline="-25000"/>
              <a:t>33</a:t>
            </a:r>
            <a:r>
              <a:rPr lang="en-US" sz="2333"/>
              <a:t> = { 1, 3, 4 }</a:t>
            </a:r>
          </a:p>
          <a:p>
            <a:pPr marL="383630" lvl="4">
              <a:spcBef>
                <a:spcPct val="50000"/>
              </a:spcBef>
            </a:pPr>
            <a:r>
              <a:rPr lang="en-US" sz="2333"/>
              <a:t>                                          X</a:t>
            </a:r>
            <a:r>
              <a:rPr lang="en-US" sz="2333" baseline="-25000"/>
              <a:t>34</a:t>
            </a:r>
            <a:r>
              <a:rPr lang="en-US" sz="2333"/>
              <a:t> = { 2, 3, 4 }</a:t>
            </a:r>
          </a:p>
          <a:p>
            <a:pPr marL="383630" lvl="4">
              <a:spcBef>
                <a:spcPct val="50000"/>
              </a:spcBef>
            </a:pPr>
            <a:r>
              <a:rPr lang="en-US" sz="2333"/>
              <a:t>c. Memilih dua unsur    X</a:t>
            </a:r>
            <a:r>
              <a:rPr lang="en-US" sz="2333" baseline="-25000"/>
              <a:t>21</a:t>
            </a:r>
            <a:r>
              <a:rPr lang="en-US" sz="2333"/>
              <a:t> = { 1, 2 }; X</a:t>
            </a:r>
            <a:r>
              <a:rPr lang="en-US" sz="2333" baseline="-25000"/>
              <a:t>22</a:t>
            </a:r>
            <a:r>
              <a:rPr lang="en-US" sz="2333"/>
              <a:t> = { 1, 3 }</a:t>
            </a:r>
          </a:p>
          <a:p>
            <a:pPr marL="383630" lvl="4">
              <a:spcBef>
                <a:spcPct val="50000"/>
              </a:spcBef>
            </a:pPr>
            <a:r>
              <a:rPr lang="en-US" sz="2333"/>
              <a:t>	                                 X</a:t>
            </a:r>
            <a:r>
              <a:rPr lang="en-US" sz="2333" baseline="-25000"/>
              <a:t>23</a:t>
            </a:r>
            <a:r>
              <a:rPr lang="en-US" sz="2333"/>
              <a:t> = { 1, 4 }; X</a:t>
            </a:r>
            <a:r>
              <a:rPr lang="en-US" sz="2333" baseline="-25000"/>
              <a:t>24</a:t>
            </a:r>
            <a:r>
              <a:rPr lang="en-US" sz="2333"/>
              <a:t> = { 2, 3 }</a:t>
            </a:r>
          </a:p>
          <a:p>
            <a:pPr marL="383630" lvl="4">
              <a:spcBef>
                <a:spcPct val="50000"/>
              </a:spcBef>
            </a:pPr>
            <a:r>
              <a:rPr lang="en-US" sz="2333"/>
              <a:t>				     X</a:t>
            </a:r>
            <a:r>
              <a:rPr lang="en-US" sz="2333" baseline="-25000"/>
              <a:t>25</a:t>
            </a:r>
            <a:r>
              <a:rPr lang="en-US" sz="2333" baseline="30000"/>
              <a:t> </a:t>
            </a:r>
            <a:r>
              <a:rPr lang="en-US" sz="2333"/>
              <a:t>= { 2, 4 }; X</a:t>
            </a:r>
            <a:r>
              <a:rPr lang="en-US" sz="2333" baseline="-25000"/>
              <a:t>26</a:t>
            </a:r>
            <a:r>
              <a:rPr lang="en-US" sz="2333"/>
              <a:t> = { 3, 4 }</a:t>
            </a:r>
          </a:p>
        </p:txBody>
      </p:sp>
    </p:spTree>
  </p:cSld>
  <p:clrMapOvr>
    <a:masterClrMapping/>
  </p:clrMapOvr>
  <p:transition spd="med">
    <p:zo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</a:rPr>
              <a:t>Matematika Ekonomi</a:t>
            </a:r>
          </a:p>
        </p:txBody>
      </p:sp>
      <p:sp>
        <p:nvSpPr>
          <p:cNvPr id="2253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F2B6EE3-F011-4D19-B107-EE4F0CDB910A}" type="slidenum">
              <a:rPr lang="en-US">
                <a:latin typeface="Arial" charset="0"/>
              </a:rPr>
              <a:pPr/>
              <a:t>9</a:t>
            </a:fld>
            <a:endParaRPr lang="en-US">
              <a:latin typeface="Arial" charset="0"/>
            </a:endParaRPr>
          </a:p>
        </p:txBody>
      </p:sp>
      <p:sp>
        <p:nvSpPr>
          <p:cNvPr id="22532" name="Text Box 2"/>
          <p:cNvSpPr txBox="1">
            <a:spLocks noChangeArrowheads="1"/>
          </p:cNvSpPr>
          <p:nvPr/>
        </p:nvSpPr>
        <p:spPr bwMode="auto">
          <a:xfrm>
            <a:off x="2540000" y="228866"/>
            <a:ext cx="7239000" cy="6375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333"/>
              <a:t>d. Memilih 1 unsur: 		X</a:t>
            </a:r>
            <a:r>
              <a:rPr lang="en-US" sz="2333" baseline="-25000"/>
              <a:t>11</a:t>
            </a:r>
            <a:r>
              <a:rPr lang="en-US" sz="2333"/>
              <a:t> = { 1 };    X</a:t>
            </a:r>
            <a:r>
              <a:rPr lang="en-US" sz="2333" baseline="-25000"/>
              <a:t>12</a:t>
            </a:r>
            <a:r>
              <a:rPr lang="en-US" sz="2333"/>
              <a:t> = { 2 } 			                   X</a:t>
            </a:r>
            <a:r>
              <a:rPr lang="en-US" sz="2333" baseline="-25000"/>
              <a:t>13</a:t>
            </a:r>
            <a:r>
              <a:rPr lang="en-US" sz="2333"/>
              <a:t> = { 3 };    X</a:t>
            </a:r>
            <a:r>
              <a:rPr lang="en-US" sz="2333" baseline="-25000"/>
              <a:t>14</a:t>
            </a:r>
            <a:r>
              <a:rPr lang="en-US" sz="2333"/>
              <a:t> = { 4 }</a:t>
            </a:r>
          </a:p>
          <a:p>
            <a:pPr>
              <a:spcBef>
                <a:spcPct val="50000"/>
              </a:spcBef>
            </a:pPr>
            <a:r>
              <a:rPr lang="en-US" sz="2333"/>
              <a:t>e. Tanpa memilih                   X</a:t>
            </a:r>
            <a:r>
              <a:rPr lang="en-US" sz="2333" baseline="-25000"/>
              <a:t>0</a:t>
            </a:r>
            <a:r>
              <a:rPr lang="en-US" sz="2333"/>
              <a:t>  = {    }</a:t>
            </a:r>
          </a:p>
          <a:p>
            <a:pPr>
              <a:spcBef>
                <a:spcPct val="50000"/>
              </a:spcBef>
            </a:pPr>
            <a:r>
              <a:rPr lang="en-US" sz="2333"/>
              <a:t>Jumlah himpunan bagian dari 1 himp. = 2</a:t>
            </a:r>
            <a:r>
              <a:rPr lang="en-US" sz="2333" baseline="30000"/>
              <a:t>n</a:t>
            </a:r>
            <a:endParaRPr lang="en-US" sz="2333"/>
          </a:p>
          <a:p>
            <a:pPr>
              <a:spcBef>
                <a:spcPct val="50000"/>
              </a:spcBef>
            </a:pPr>
            <a:r>
              <a:rPr lang="en-US" sz="2333"/>
              <a:t>1 elemen:                       1                 </a:t>
            </a:r>
            <a:r>
              <a:rPr lang="en-US" sz="2333">
                <a:sym typeface="Wingdings" pitchFamily="2" charset="2"/>
              </a:rPr>
              <a:t>   2 himp bag      </a:t>
            </a:r>
            <a:r>
              <a:rPr lang="en-US" sz="2333"/>
              <a:t>2 elemen:                1     2    1           </a:t>
            </a:r>
            <a:r>
              <a:rPr lang="en-US" sz="2333">
                <a:sym typeface="Wingdings" pitchFamily="2" charset="2"/>
              </a:rPr>
              <a:t>   4 himp bag      </a:t>
            </a:r>
            <a:r>
              <a:rPr lang="en-US" sz="2333"/>
              <a:t>3 elemen:        1         3     3     1       </a:t>
            </a:r>
            <a:r>
              <a:rPr lang="en-US" sz="2333">
                <a:sym typeface="Wingdings" pitchFamily="2" charset="2"/>
              </a:rPr>
              <a:t>   8 himp bag     </a:t>
            </a:r>
            <a:r>
              <a:rPr lang="en-US" sz="2333"/>
              <a:t>4 elemen:    1       4       6     4      1   </a:t>
            </a:r>
            <a:r>
              <a:rPr lang="en-US" sz="2333">
                <a:sym typeface="Wingdings" pitchFamily="2" charset="2"/>
              </a:rPr>
              <a:t> 16 himp bag  </a:t>
            </a:r>
            <a:r>
              <a:rPr lang="en-US" sz="2333"/>
              <a:t>5 elemen: 1    5      10    10     5    1  </a:t>
            </a:r>
            <a:r>
              <a:rPr lang="en-US" sz="2333">
                <a:sym typeface="Wingdings" pitchFamily="2" charset="2"/>
              </a:rPr>
              <a:t> 32 himp bag</a:t>
            </a:r>
          </a:p>
          <a:p>
            <a:pPr>
              <a:spcBef>
                <a:spcPct val="50000"/>
              </a:spcBef>
            </a:pPr>
            <a:r>
              <a:rPr lang="en-US" sz="2333"/>
              <a:t>Disebut segitiga Pascal = bilanga Binom Newton</a:t>
            </a:r>
          </a:p>
          <a:p>
            <a:pPr>
              <a:spcBef>
                <a:spcPct val="50000"/>
              </a:spcBef>
            </a:pPr>
            <a:endParaRPr lang="en-US" sz="2333"/>
          </a:p>
          <a:p>
            <a:pPr>
              <a:spcBef>
                <a:spcPct val="50000"/>
              </a:spcBef>
            </a:pPr>
            <a:endParaRPr lang="en-US" sz="2333"/>
          </a:p>
          <a:p>
            <a:pPr>
              <a:spcBef>
                <a:spcPct val="50000"/>
              </a:spcBef>
            </a:pPr>
            <a:endParaRPr lang="en-US" sz="2333"/>
          </a:p>
        </p:txBody>
      </p:sp>
      <p:sp>
        <p:nvSpPr>
          <p:cNvPr id="22533" name="Rectangle 3"/>
          <p:cNvSpPr>
            <a:spLocks noChangeArrowheads="1"/>
          </p:cNvSpPr>
          <p:nvPr/>
        </p:nvSpPr>
        <p:spPr bwMode="auto">
          <a:xfrm>
            <a:off x="4191000" y="3302000"/>
            <a:ext cx="2984500" cy="317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d-ID" sz="1500"/>
          </a:p>
        </p:txBody>
      </p:sp>
      <p:sp>
        <p:nvSpPr>
          <p:cNvPr id="22534" name="Line 4"/>
          <p:cNvSpPr>
            <a:spLocks noChangeShapeType="1"/>
          </p:cNvSpPr>
          <p:nvPr/>
        </p:nvSpPr>
        <p:spPr bwMode="auto">
          <a:xfrm>
            <a:off x="5334000" y="2857500"/>
            <a:ext cx="127000" cy="230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22535" name="Line 5"/>
          <p:cNvSpPr>
            <a:spLocks noChangeShapeType="1"/>
          </p:cNvSpPr>
          <p:nvPr/>
        </p:nvSpPr>
        <p:spPr bwMode="auto">
          <a:xfrm flipH="1">
            <a:off x="5715000" y="2857500"/>
            <a:ext cx="190500" cy="230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22536" name="Line 6"/>
          <p:cNvSpPr>
            <a:spLocks noChangeShapeType="1"/>
          </p:cNvSpPr>
          <p:nvPr/>
        </p:nvSpPr>
        <p:spPr bwMode="auto">
          <a:xfrm>
            <a:off x="5969000" y="2857500"/>
            <a:ext cx="127000" cy="230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22537" name="Line 7"/>
          <p:cNvSpPr>
            <a:spLocks noChangeShapeType="1"/>
          </p:cNvSpPr>
          <p:nvPr/>
        </p:nvSpPr>
        <p:spPr bwMode="auto">
          <a:xfrm flipH="1">
            <a:off x="6223000" y="2794000"/>
            <a:ext cx="190500" cy="230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</p:spTree>
  </p:cSld>
  <p:clrMapOvr>
    <a:masterClrMapping/>
  </p:clrMapOvr>
  <p:transition spd="med">
    <p:zo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3"/>
          <p:cNvSpPr>
            <a:spLocks noGrp="1" noChangeArrowheads="1"/>
          </p:cNvSpPr>
          <p:nvPr>
            <p:ph idx="1"/>
          </p:nvPr>
        </p:nvSpPr>
        <p:spPr>
          <a:xfrm>
            <a:off x="2667000" y="444500"/>
            <a:ext cx="6858000" cy="5681928"/>
          </a:xfrm>
        </p:spPr>
        <p:txBody>
          <a:bodyPr/>
          <a:lstStyle/>
          <a:p>
            <a:pPr eaLnBrk="1" hangingPunct="1"/>
            <a:r>
              <a:rPr lang="en-US"/>
              <a:t>Latihan:</a:t>
            </a:r>
          </a:p>
          <a:p>
            <a:pPr eaLnBrk="1" hangingPunct="1"/>
            <a:endParaRPr lang="en-US"/>
          </a:p>
        </p:txBody>
      </p:sp>
      <p:sp>
        <p:nvSpPr>
          <p:cNvPr id="2355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</a:rPr>
              <a:t>Matematika Ekonomi</a:t>
            </a:r>
          </a:p>
        </p:txBody>
      </p:sp>
      <p:sp>
        <p:nvSpPr>
          <p:cNvPr id="2355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86DE44B-196B-47A6-826F-D522A53A6882}" type="slidenum">
              <a:rPr lang="en-US">
                <a:latin typeface="Arial" charset="0"/>
              </a:rPr>
              <a:pPr/>
              <a:t>10</a:t>
            </a:fld>
            <a:endParaRPr lang="en-US">
              <a:latin typeface="Arial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</a:rPr>
              <a:t>Matematika Ekonomi</a:t>
            </a:r>
          </a:p>
        </p:txBody>
      </p:sp>
      <p:sp>
        <p:nvSpPr>
          <p:cNvPr id="2457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E977AD9-60DD-436D-8C76-BC2425DE181C}" type="slidenum">
              <a:rPr lang="en-US">
                <a:latin typeface="Arial" charset="0"/>
              </a:rPr>
              <a:pPr/>
              <a:t>11</a:t>
            </a:fld>
            <a:endParaRPr lang="en-US">
              <a:latin typeface="Arial" charset="0"/>
            </a:endParaRPr>
          </a:p>
        </p:txBody>
      </p:sp>
      <p:sp>
        <p:nvSpPr>
          <p:cNvPr id="24580" name="Text Box 2"/>
          <p:cNvSpPr txBox="1">
            <a:spLocks noChangeArrowheads="1"/>
          </p:cNvSpPr>
          <p:nvPr/>
        </p:nvSpPr>
        <p:spPr bwMode="auto">
          <a:xfrm>
            <a:off x="2603500" y="306917"/>
            <a:ext cx="7175500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id-ID" sz="1500"/>
          </a:p>
        </p:txBody>
      </p:sp>
      <p:sp>
        <p:nvSpPr>
          <p:cNvPr id="24581" name="Text Box 3"/>
          <p:cNvSpPr txBox="1">
            <a:spLocks noChangeArrowheads="1"/>
          </p:cNvSpPr>
          <p:nvPr/>
        </p:nvSpPr>
        <p:spPr bwMode="auto">
          <a:xfrm>
            <a:off x="2603500" y="381001"/>
            <a:ext cx="7048500" cy="540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87599" indent="-387599">
              <a:spcBef>
                <a:spcPct val="50000"/>
              </a:spcBef>
            </a:pPr>
            <a:r>
              <a:rPr lang="en-US" sz="3000"/>
              <a:t>3. Pengolahan (operasi) Himpunan</a:t>
            </a:r>
          </a:p>
          <a:p>
            <a:pPr marL="387599" indent="-387599">
              <a:spcBef>
                <a:spcPct val="50000"/>
              </a:spcBef>
            </a:pPr>
            <a:r>
              <a:rPr lang="en-US" sz="2333"/>
              <a:t>    Operasi matematis: penjumlahan, penggandaan, pembagian. Operasi himpunan: gabungan (union), potongan (irisan) dan komplemen.</a:t>
            </a:r>
          </a:p>
          <a:p>
            <a:pPr marL="387599" indent="-387599">
              <a:spcBef>
                <a:spcPct val="50000"/>
              </a:spcBef>
            </a:pPr>
            <a:r>
              <a:rPr lang="en-US" sz="2333"/>
              <a:t>    </a:t>
            </a:r>
            <a:r>
              <a:rPr lang="en-US" sz="2333" b="1"/>
              <a:t>Operasi Gabungan ( U )</a:t>
            </a:r>
          </a:p>
          <a:p>
            <a:pPr marL="387599" indent="-387599">
              <a:spcBef>
                <a:spcPct val="50000"/>
              </a:spcBef>
            </a:pPr>
            <a:r>
              <a:rPr lang="en-US" sz="2333"/>
              <a:t>    A </a:t>
            </a:r>
            <a:r>
              <a:rPr lang="en-US" sz="2333">
                <a:ea typeface="Dotum" pitchFamily="34" charset="-127"/>
              </a:rPr>
              <a:t>U B = { x / x </a:t>
            </a:r>
            <a:r>
              <a:rPr lang="el-GR" sz="2333">
                <a:ea typeface="Dotum" pitchFamily="34" charset="-127"/>
              </a:rPr>
              <a:t>ε</a:t>
            </a:r>
            <a:r>
              <a:rPr lang="en-US" sz="2333">
                <a:ea typeface="Dotum" pitchFamily="34" charset="-127"/>
              </a:rPr>
              <a:t> A </a:t>
            </a:r>
            <a:r>
              <a:rPr lang="en-US" sz="2333" b="1">
                <a:ea typeface="Dotum" pitchFamily="34" charset="-127"/>
              </a:rPr>
              <a:t>atau</a:t>
            </a:r>
            <a:r>
              <a:rPr lang="en-US" sz="2333">
                <a:ea typeface="Dotum" pitchFamily="34" charset="-127"/>
              </a:rPr>
              <a:t> x </a:t>
            </a:r>
            <a:r>
              <a:rPr lang="el-GR" sz="2333">
                <a:ea typeface="Dotum" pitchFamily="34" charset="-127"/>
              </a:rPr>
              <a:t>ε</a:t>
            </a:r>
            <a:r>
              <a:rPr lang="en-US" sz="2333">
                <a:ea typeface="Dotum" pitchFamily="34" charset="-127"/>
              </a:rPr>
              <a:t> B }</a:t>
            </a:r>
          </a:p>
          <a:p>
            <a:pPr marL="387599" indent="-387599">
              <a:spcBef>
                <a:spcPct val="50000"/>
              </a:spcBef>
            </a:pPr>
            <a:r>
              <a:rPr lang="en-US" sz="2333">
                <a:ea typeface="Dotum" pitchFamily="34" charset="-127"/>
              </a:rPr>
              <a:t>    A U B baca: A union B; A gabung B; A atau B.</a:t>
            </a:r>
          </a:p>
          <a:p>
            <a:pPr marL="387599" indent="-387599">
              <a:spcBef>
                <a:spcPct val="50000"/>
              </a:spcBef>
            </a:pPr>
            <a:r>
              <a:rPr lang="en-US" sz="2333">
                <a:ea typeface="Dotum" pitchFamily="34" charset="-127"/>
              </a:rPr>
              <a:t>    Jika A = { 3, 5, 7 );       B = { 2, 3, 4, 8 }</a:t>
            </a:r>
          </a:p>
          <a:p>
            <a:pPr marL="387599" indent="-387599">
              <a:spcBef>
                <a:spcPct val="50000"/>
              </a:spcBef>
            </a:pPr>
            <a:r>
              <a:rPr lang="en-US" sz="2333">
                <a:ea typeface="Dotum" pitchFamily="34" charset="-127"/>
              </a:rPr>
              <a:t>    A U B = { 3, 5, 7, 2, 4, 8 } </a:t>
            </a:r>
            <a:r>
              <a:rPr lang="en-US" sz="2333" b="1">
                <a:ea typeface="Dotum" pitchFamily="34" charset="-127"/>
              </a:rPr>
              <a:t>atau</a:t>
            </a:r>
            <a:r>
              <a:rPr lang="en-US" sz="2333">
                <a:ea typeface="Dotum" pitchFamily="34" charset="-127"/>
              </a:rPr>
              <a:t> { 2, 3, 4, 5, 7, 8 }</a:t>
            </a:r>
          </a:p>
          <a:p>
            <a:pPr marL="387599" indent="-387599">
              <a:spcBef>
                <a:spcPct val="50000"/>
              </a:spcBef>
            </a:pPr>
            <a:endParaRPr lang="en-US" sz="2333">
              <a:ea typeface="Dotum" pitchFamily="34" charset="-127"/>
            </a:endParaRPr>
          </a:p>
        </p:txBody>
      </p:sp>
    </p:spTree>
  </p:cSld>
  <p:clrMapOvr>
    <a:masterClrMapping/>
  </p:clrMapOvr>
  <p:transition spd="med">
    <p:zoom dir="in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</a:rPr>
              <a:t>Matematika Ekonomi</a:t>
            </a:r>
          </a:p>
        </p:txBody>
      </p:sp>
      <p:sp>
        <p:nvSpPr>
          <p:cNvPr id="2560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3DFB528-684A-4580-9FD5-92AC80F95A0B}" type="slidenum">
              <a:rPr lang="en-US">
                <a:latin typeface="Arial" charset="0"/>
              </a:rPr>
              <a:pPr/>
              <a:t>12</a:t>
            </a:fld>
            <a:endParaRPr lang="en-US">
              <a:latin typeface="Arial" charset="0"/>
            </a:endParaRPr>
          </a:p>
        </p:txBody>
      </p:sp>
      <p:sp>
        <p:nvSpPr>
          <p:cNvPr id="25604" name="Text Box 2"/>
          <p:cNvSpPr txBox="1">
            <a:spLocks noChangeArrowheads="1"/>
          </p:cNvSpPr>
          <p:nvPr/>
        </p:nvSpPr>
        <p:spPr bwMode="auto">
          <a:xfrm>
            <a:off x="2603500" y="381000"/>
            <a:ext cx="7112000" cy="81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333"/>
              <a:t>Dalam diagram Venn, A U B adalah daerah diarsir</a:t>
            </a:r>
          </a:p>
        </p:txBody>
      </p:sp>
      <p:sp>
        <p:nvSpPr>
          <p:cNvPr id="25605" name="Oval 3"/>
          <p:cNvSpPr>
            <a:spLocks noChangeArrowheads="1"/>
          </p:cNvSpPr>
          <p:nvPr/>
        </p:nvSpPr>
        <p:spPr bwMode="auto">
          <a:xfrm>
            <a:off x="4699000" y="1449917"/>
            <a:ext cx="1397000" cy="1524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d-ID" sz="1500"/>
          </a:p>
        </p:txBody>
      </p:sp>
      <p:sp>
        <p:nvSpPr>
          <p:cNvPr id="25606" name="Oval 4"/>
          <p:cNvSpPr>
            <a:spLocks noChangeArrowheads="1"/>
          </p:cNvSpPr>
          <p:nvPr/>
        </p:nvSpPr>
        <p:spPr bwMode="auto">
          <a:xfrm>
            <a:off x="5651500" y="1524000"/>
            <a:ext cx="1270000" cy="144991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d-ID" sz="1500"/>
          </a:p>
        </p:txBody>
      </p:sp>
      <p:sp>
        <p:nvSpPr>
          <p:cNvPr id="25607" name="Rectangle 5"/>
          <p:cNvSpPr>
            <a:spLocks noChangeArrowheads="1"/>
          </p:cNvSpPr>
          <p:nvPr/>
        </p:nvSpPr>
        <p:spPr bwMode="auto">
          <a:xfrm>
            <a:off x="4191000" y="1219729"/>
            <a:ext cx="3492500" cy="236140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d-ID" sz="1500"/>
          </a:p>
        </p:txBody>
      </p:sp>
      <p:sp>
        <p:nvSpPr>
          <p:cNvPr id="25608" name="Line 6"/>
          <p:cNvSpPr>
            <a:spLocks noChangeShapeType="1"/>
          </p:cNvSpPr>
          <p:nvPr/>
        </p:nvSpPr>
        <p:spPr bwMode="auto">
          <a:xfrm flipH="1">
            <a:off x="4699000" y="1524001"/>
            <a:ext cx="444500" cy="83872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25609" name="Line 7"/>
          <p:cNvSpPr>
            <a:spLocks noChangeShapeType="1"/>
          </p:cNvSpPr>
          <p:nvPr/>
        </p:nvSpPr>
        <p:spPr bwMode="auto">
          <a:xfrm flipH="1">
            <a:off x="4762500" y="1449917"/>
            <a:ext cx="635000" cy="106494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25610" name="Line 8"/>
          <p:cNvSpPr>
            <a:spLocks noChangeShapeType="1"/>
          </p:cNvSpPr>
          <p:nvPr/>
        </p:nvSpPr>
        <p:spPr bwMode="auto">
          <a:xfrm flipH="1">
            <a:off x="4889500" y="1449917"/>
            <a:ext cx="698500" cy="121708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25611" name="Line 9"/>
          <p:cNvSpPr>
            <a:spLocks noChangeShapeType="1"/>
          </p:cNvSpPr>
          <p:nvPr/>
        </p:nvSpPr>
        <p:spPr bwMode="auto">
          <a:xfrm flipH="1">
            <a:off x="4953000" y="1524000"/>
            <a:ext cx="762000" cy="129513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25612" name="Line 10"/>
          <p:cNvSpPr>
            <a:spLocks noChangeShapeType="1"/>
          </p:cNvSpPr>
          <p:nvPr/>
        </p:nvSpPr>
        <p:spPr bwMode="auto">
          <a:xfrm flipH="1">
            <a:off x="5080000" y="1600729"/>
            <a:ext cx="698500" cy="121840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25613" name="Line 11"/>
          <p:cNvSpPr>
            <a:spLocks noChangeShapeType="1"/>
          </p:cNvSpPr>
          <p:nvPr/>
        </p:nvSpPr>
        <p:spPr bwMode="auto">
          <a:xfrm flipH="1">
            <a:off x="5207000" y="1676136"/>
            <a:ext cx="698500" cy="121972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25614" name="Line 12"/>
          <p:cNvSpPr>
            <a:spLocks noChangeShapeType="1"/>
          </p:cNvSpPr>
          <p:nvPr/>
        </p:nvSpPr>
        <p:spPr bwMode="auto">
          <a:xfrm flipH="1">
            <a:off x="5397500" y="1524000"/>
            <a:ext cx="698500" cy="13718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25615" name="Line 13"/>
          <p:cNvSpPr>
            <a:spLocks noChangeShapeType="1"/>
          </p:cNvSpPr>
          <p:nvPr/>
        </p:nvSpPr>
        <p:spPr bwMode="auto">
          <a:xfrm flipH="1">
            <a:off x="5461000" y="1600729"/>
            <a:ext cx="762000" cy="1373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25616" name="Line 14"/>
          <p:cNvSpPr>
            <a:spLocks noChangeShapeType="1"/>
          </p:cNvSpPr>
          <p:nvPr/>
        </p:nvSpPr>
        <p:spPr bwMode="auto">
          <a:xfrm flipH="1">
            <a:off x="5651500" y="1600729"/>
            <a:ext cx="762000" cy="1373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25617" name="Line 15"/>
          <p:cNvSpPr>
            <a:spLocks noChangeShapeType="1"/>
          </p:cNvSpPr>
          <p:nvPr/>
        </p:nvSpPr>
        <p:spPr bwMode="auto">
          <a:xfrm flipH="1">
            <a:off x="5905500" y="1600730"/>
            <a:ext cx="635000" cy="129513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25618" name="Line 16"/>
          <p:cNvSpPr>
            <a:spLocks noChangeShapeType="1"/>
          </p:cNvSpPr>
          <p:nvPr/>
        </p:nvSpPr>
        <p:spPr bwMode="auto">
          <a:xfrm flipH="1">
            <a:off x="6096000" y="1676136"/>
            <a:ext cx="571500" cy="121972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25619" name="Line 17"/>
          <p:cNvSpPr>
            <a:spLocks noChangeShapeType="1"/>
          </p:cNvSpPr>
          <p:nvPr/>
        </p:nvSpPr>
        <p:spPr bwMode="auto">
          <a:xfrm flipH="1">
            <a:off x="6223000" y="1752865"/>
            <a:ext cx="5080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25620" name="Line 18"/>
          <p:cNvSpPr>
            <a:spLocks noChangeShapeType="1"/>
          </p:cNvSpPr>
          <p:nvPr/>
        </p:nvSpPr>
        <p:spPr bwMode="auto">
          <a:xfrm flipH="1">
            <a:off x="6350000" y="1905000"/>
            <a:ext cx="444500" cy="106891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25621" name="Line 19"/>
          <p:cNvSpPr>
            <a:spLocks noChangeShapeType="1"/>
          </p:cNvSpPr>
          <p:nvPr/>
        </p:nvSpPr>
        <p:spPr bwMode="auto">
          <a:xfrm flipH="1">
            <a:off x="6477000" y="2057136"/>
            <a:ext cx="381000" cy="91678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25622" name="Text Box 20"/>
          <p:cNvSpPr txBox="1">
            <a:spLocks noChangeArrowheads="1"/>
          </p:cNvSpPr>
          <p:nvPr/>
        </p:nvSpPr>
        <p:spPr bwMode="auto">
          <a:xfrm>
            <a:off x="5080000" y="1905001"/>
            <a:ext cx="317500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500"/>
              <a:t>A</a:t>
            </a:r>
          </a:p>
        </p:txBody>
      </p:sp>
      <p:sp>
        <p:nvSpPr>
          <p:cNvPr id="25623" name="Text Box 21"/>
          <p:cNvSpPr txBox="1">
            <a:spLocks noChangeArrowheads="1"/>
          </p:cNvSpPr>
          <p:nvPr/>
        </p:nvSpPr>
        <p:spPr bwMode="auto">
          <a:xfrm>
            <a:off x="6350000" y="1981730"/>
            <a:ext cx="508000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500"/>
              <a:t>B</a:t>
            </a:r>
          </a:p>
        </p:txBody>
      </p:sp>
      <p:sp>
        <p:nvSpPr>
          <p:cNvPr id="25624" name="Text Box 22"/>
          <p:cNvSpPr txBox="1">
            <a:spLocks noChangeArrowheads="1"/>
          </p:cNvSpPr>
          <p:nvPr/>
        </p:nvSpPr>
        <p:spPr bwMode="auto">
          <a:xfrm>
            <a:off x="7239000" y="1371866"/>
            <a:ext cx="381000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500"/>
              <a:t>S</a:t>
            </a:r>
          </a:p>
        </p:txBody>
      </p:sp>
      <p:sp>
        <p:nvSpPr>
          <p:cNvPr id="25625" name="Arc 23"/>
          <p:cNvSpPr>
            <a:spLocks/>
          </p:cNvSpPr>
          <p:nvPr/>
        </p:nvSpPr>
        <p:spPr bwMode="auto">
          <a:xfrm rot="-10339489">
            <a:off x="7175500" y="1293812"/>
            <a:ext cx="508000" cy="687917"/>
          </a:xfrm>
          <a:custGeom>
            <a:avLst/>
            <a:gdLst>
              <a:gd name="T0" fmla="*/ 0 w 21600"/>
              <a:gd name="T1" fmla="*/ 0 h 21600"/>
              <a:gd name="T2" fmla="*/ 609600 w 21600"/>
              <a:gd name="T3" fmla="*/ 825500 h 21600"/>
              <a:gd name="T4" fmla="*/ 0 w 21600"/>
              <a:gd name="T5" fmla="*/ 82550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d-ID" sz="1500"/>
          </a:p>
        </p:txBody>
      </p:sp>
      <p:sp>
        <p:nvSpPr>
          <p:cNvPr id="25626" name="Text Box 24"/>
          <p:cNvSpPr txBox="1">
            <a:spLocks noChangeArrowheads="1"/>
          </p:cNvSpPr>
          <p:nvPr/>
        </p:nvSpPr>
        <p:spPr bwMode="auto">
          <a:xfrm>
            <a:off x="2667000" y="4116917"/>
            <a:ext cx="7048500" cy="152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39" indent="-285739">
              <a:spcBef>
                <a:spcPct val="50000"/>
              </a:spcBef>
            </a:pPr>
            <a:r>
              <a:rPr lang="en-US" sz="2333"/>
              <a:t>Sifat-sifat gabungan</a:t>
            </a:r>
          </a:p>
          <a:p>
            <a:pPr marL="285739" indent="-285739">
              <a:spcBef>
                <a:spcPct val="50000"/>
              </a:spcBef>
              <a:buFontTx/>
              <a:buAutoNum type="alphaLcPeriod"/>
            </a:pPr>
            <a:r>
              <a:rPr lang="en-US" sz="2333"/>
              <a:t>A U B = B U A  </a:t>
            </a:r>
            <a:r>
              <a:rPr lang="en-US" sz="2333">
                <a:sym typeface="Wingdings" pitchFamily="2" charset="2"/>
              </a:rPr>
              <a:t> Hukum komutasi</a:t>
            </a:r>
          </a:p>
          <a:p>
            <a:pPr marL="285739" indent="-285739">
              <a:spcBef>
                <a:spcPct val="50000"/>
              </a:spcBef>
            </a:pPr>
            <a:r>
              <a:rPr lang="en-US" sz="2333"/>
              <a:t>b. A    (A U B)  dan B     (A U B)</a:t>
            </a:r>
          </a:p>
        </p:txBody>
      </p:sp>
      <p:sp>
        <p:nvSpPr>
          <p:cNvPr id="25627" name="AutoShape 25"/>
          <p:cNvSpPr>
            <a:spLocks/>
          </p:cNvSpPr>
          <p:nvPr/>
        </p:nvSpPr>
        <p:spPr bwMode="auto">
          <a:xfrm>
            <a:off x="3365500" y="5334000"/>
            <a:ext cx="190500" cy="190500"/>
          </a:xfrm>
          <a:prstGeom prst="leftBracket">
            <a:avLst>
              <a:gd name="adj" fmla="val 8333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d-ID" sz="1500"/>
          </a:p>
        </p:txBody>
      </p:sp>
      <p:sp>
        <p:nvSpPr>
          <p:cNvPr id="25628" name="AutoShape 26"/>
          <p:cNvSpPr>
            <a:spLocks/>
          </p:cNvSpPr>
          <p:nvPr/>
        </p:nvSpPr>
        <p:spPr bwMode="auto">
          <a:xfrm>
            <a:off x="5588000" y="5334000"/>
            <a:ext cx="254000" cy="190500"/>
          </a:xfrm>
          <a:prstGeom prst="leftBracket">
            <a:avLst>
              <a:gd name="adj" fmla="val 8333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d-ID" sz="1500"/>
          </a:p>
        </p:txBody>
      </p:sp>
    </p:spTree>
  </p:cSld>
  <p:clrMapOvr>
    <a:masterClrMapping/>
  </p:clrMapOvr>
  <p:transition spd="med">
    <p:blinds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</a:rPr>
              <a:t>Matematika Ekonomi</a:t>
            </a:r>
          </a:p>
        </p:txBody>
      </p:sp>
      <p:sp>
        <p:nvSpPr>
          <p:cNvPr id="2662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903F3F4-016B-4BBB-A9EE-CAB8F12E3CB4}" type="slidenum">
              <a:rPr lang="en-US">
                <a:latin typeface="Arial" charset="0"/>
              </a:rPr>
              <a:pPr/>
              <a:t>13</a:t>
            </a:fld>
            <a:endParaRPr lang="en-US">
              <a:latin typeface="Arial" charset="0"/>
            </a:endParaRPr>
          </a:p>
        </p:txBody>
      </p:sp>
      <p:sp>
        <p:nvSpPr>
          <p:cNvPr id="26628" name="Text Box 2"/>
          <p:cNvSpPr txBox="1">
            <a:spLocks noChangeArrowheads="1"/>
          </p:cNvSpPr>
          <p:nvPr/>
        </p:nvSpPr>
        <p:spPr bwMode="auto">
          <a:xfrm>
            <a:off x="2476500" y="306917"/>
            <a:ext cx="7239000" cy="350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333"/>
              <a:t> </a:t>
            </a:r>
            <a:r>
              <a:rPr lang="en-US" sz="2333" b="1"/>
              <a:t>Operasi potongan (irisan) = </a:t>
            </a:r>
            <a:r>
              <a:rPr lang="en-US" sz="2333" b="1">
                <a:cs typeface="Arial" charset="0"/>
              </a:rPr>
              <a:t>∩</a:t>
            </a:r>
          </a:p>
          <a:p>
            <a:pPr>
              <a:spcBef>
                <a:spcPct val="50000"/>
              </a:spcBef>
            </a:pPr>
            <a:r>
              <a:rPr lang="en-US" sz="2333">
                <a:cs typeface="Arial" charset="0"/>
              </a:rPr>
              <a:t> A ∩ B = { x / x </a:t>
            </a:r>
            <a:r>
              <a:rPr lang="el-GR" sz="2333">
                <a:cs typeface="Arial" charset="0"/>
              </a:rPr>
              <a:t>ε</a:t>
            </a:r>
            <a:r>
              <a:rPr lang="en-US" sz="2333">
                <a:cs typeface="Arial" charset="0"/>
              </a:rPr>
              <a:t> A </a:t>
            </a:r>
            <a:r>
              <a:rPr lang="en-US" sz="2333" b="1">
                <a:cs typeface="Arial" charset="0"/>
              </a:rPr>
              <a:t>dan</a:t>
            </a:r>
            <a:r>
              <a:rPr lang="en-US" sz="2333">
                <a:cs typeface="Arial" charset="0"/>
              </a:rPr>
              <a:t> x </a:t>
            </a:r>
            <a:r>
              <a:rPr lang="el-GR" sz="2333">
                <a:cs typeface="Arial" charset="0"/>
              </a:rPr>
              <a:t>ε</a:t>
            </a:r>
            <a:r>
              <a:rPr lang="en-US" sz="2333">
                <a:cs typeface="Arial" charset="0"/>
              </a:rPr>
              <a:t> B }</a:t>
            </a:r>
          </a:p>
          <a:p>
            <a:pPr>
              <a:spcBef>
                <a:spcPct val="50000"/>
              </a:spcBef>
            </a:pPr>
            <a:r>
              <a:rPr lang="en-US" sz="2333">
                <a:cs typeface="Arial" charset="0"/>
              </a:rPr>
              <a:t> A ∩ B, baca A </a:t>
            </a:r>
            <a:r>
              <a:rPr lang="en-US" sz="2333" b="1">
                <a:cs typeface="Arial" charset="0"/>
              </a:rPr>
              <a:t>irisan</a:t>
            </a:r>
            <a:r>
              <a:rPr lang="en-US" sz="2333">
                <a:cs typeface="Arial" charset="0"/>
              </a:rPr>
              <a:t> B;  atau A </a:t>
            </a:r>
            <a:r>
              <a:rPr lang="en-US" sz="2333" b="1">
                <a:cs typeface="Arial" charset="0"/>
              </a:rPr>
              <a:t>dan</a:t>
            </a:r>
            <a:r>
              <a:rPr lang="en-US" sz="2333">
                <a:cs typeface="Arial" charset="0"/>
              </a:rPr>
              <a:t> B</a:t>
            </a:r>
          </a:p>
          <a:p>
            <a:pPr>
              <a:spcBef>
                <a:spcPct val="50000"/>
              </a:spcBef>
            </a:pPr>
            <a:r>
              <a:rPr lang="en-US" sz="2333">
                <a:cs typeface="Arial" charset="0"/>
              </a:rPr>
              <a:t> Misal: A = { 0, 5, 10, 15 } dan B = { 1, 5, 8, 15, 17 }</a:t>
            </a:r>
          </a:p>
          <a:p>
            <a:pPr>
              <a:spcBef>
                <a:spcPct val="50000"/>
              </a:spcBef>
            </a:pPr>
            <a:r>
              <a:rPr lang="en-US" sz="2333">
                <a:cs typeface="Arial" charset="0"/>
              </a:rPr>
              <a:t>            A ∩ B = { 5, 15 }</a:t>
            </a:r>
          </a:p>
          <a:p>
            <a:pPr>
              <a:spcBef>
                <a:spcPct val="50000"/>
              </a:spcBef>
            </a:pPr>
            <a:r>
              <a:rPr lang="en-US" sz="2333">
                <a:cs typeface="Arial" charset="0"/>
              </a:rPr>
              <a:t> Dalam diagram Venn, A ∩ B adalah daerah diarsir:</a:t>
            </a:r>
          </a:p>
        </p:txBody>
      </p:sp>
      <p:sp>
        <p:nvSpPr>
          <p:cNvPr id="26629" name="Oval 3"/>
          <p:cNvSpPr>
            <a:spLocks noChangeArrowheads="1"/>
          </p:cNvSpPr>
          <p:nvPr/>
        </p:nvSpPr>
        <p:spPr bwMode="auto">
          <a:xfrm>
            <a:off x="4064000" y="4343136"/>
            <a:ext cx="1079500" cy="144859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d-ID" sz="1500"/>
          </a:p>
        </p:txBody>
      </p:sp>
      <p:sp>
        <p:nvSpPr>
          <p:cNvPr id="26630" name="Oval 4"/>
          <p:cNvSpPr>
            <a:spLocks noChangeArrowheads="1"/>
          </p:cNvSpPr>
          <p:nvPr/>
        </p:nvSpPr>
        <p:spPr bwMode="auto">
          <a:xfrm>
            <a:off x="4826000" y="4419865"/>
            <a:ext cx="1143000" cy="1524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d-ID" sz="1500"/>
          </a:p>
        </p:txBody>
      </p:sp>
      <p:sp>
        <p:nvSpPr>
          <p:cNvPr id="26631" name="Rectangle 5"/>
          <p:cNvSpPr>
            <a:spLocks noChangeArrowheads="1"/>
          </p:cNvSpPr>
          <p:nvPr/>
        </p:nvSpPr>
        <p:spPr bwMode="auto">
          <a:xfrm>
            <a:off x="3619500" y="4267729"/>
            <a:ext cx="3238500" cy="1905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d-ID" sz="1500"/>
          </a:p>
        </p:txBody>
      </p:sp>
      <p:sp>
        <p:nvSpPr>
          <p:cNvPr id="26632" name="Line 6"/>
          <p:cNvSpPr>
            <a:spLocks noChangeShapeType="1"/>
          </p:cNvSpPr>
          <p:nvPr/>
        </p:nvSpPr>
        <p:spPr bwMode="auto">
          <a:xfrm flipH="1">
            <a:off x="4889500" y="4648730"/>
            <a:ext cx="127000" cy="30427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26633" name="Line 7"/>
          <p:cNvSpPr>
            <a:spLocks noChangeShapeType="1"/>
          </p:cNvSpPr>
          <p:nvPr/>
        </p:nvSpPr>
        <p:spPr bwMode="auto">
          <a:xfrm flipH="1">
            <a:off x="4826000" y="4724136"/>
            <a:ext cx="254000" cy="45772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26634" name="Line 8"/>
          <p:cNvSpPr>
            <a:spLocks noChangeShapeType="1"/>
          </p:cNvSpPr>
          <p:nvPr/>
        </p:nvSpPr>
        <p:spPr bwMode="auto">
          <a:xfrm flipH="1">
            <a:off x="4826000" y="4800866"/>
            <a:ext cx="317500" cy="60986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26635" name="Line 9"/>
          <p:cNvSpPr>
            <a:spLocks noChangeShapeType="1"/>
          </p:cNvSpPr>
          <p:nvPr/>
        </p:nvSpPr>
        <p:spPr bwMode="auto">
          <a:xfrm flipH="1">
            <a:off x="4826000" y="5029730"/>
            <a:ext cx="317500" cy="53313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26636" name="Line 10"/>
          <p:cNvSpPr>
            <a:spLocks noChangeShapeType="1"/>
          </p:cNvSpPr>
          <p:nvPr/>
        </p:nvSpPr>
        <p:spPr bwMode="auto">
          <a:xfrm flipH="1">
            <a:off x="4953000" y="5259917"/>
            <a:ext cx="190500" cy="30294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26637" name="Text Box 11"/>
          <p:cNvSpPr txBox="1">
            <a:spLocks noChangeArrowheads="1"/>
          </p:cNvSpPr>
          <p:nvPr/>
        </p:nvSpPr>
        <p:spPr bwMode="auto">
          <a:xfrm>
            <a:off x="4254500" y="4953001"/>
            <a:ext cx="381000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500"/>
              <a:t>A</a:t>
            </a:r>
          </a:p>
        </p:txBody>
      </p:sp>
      <p:sp>
        <p:nvSpPr>
          <p:cNvPr id="26638" name="Text Box 12"/>
          <p:cNvSpPr txBox="1">
            <a:spLocks noChangeArrowheads="1"/>
          </p:cNvSpPr>
          <p:nvPr/>
        </p:nvSpPr>
        <p:spPr bwMode="auto">
          <a:xfrm>
            <a:off x="5397500" y="4953001"/>
            <a:ext cx="381000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500"/>
              <a:t>B</a:t>
            </a:r>
          </a:p>
        </p:txBody>
      </p:sp>
      <p:sp>
        <p:nvSpPr>
          <p:cNvPr id="26639" name="Arc 13"/>
          <p:cNvSpPr>
            <a:spLocks/>
          </p:cNvSpPr>
          <p:nvPr/>
        </p:nvSpPr>
        <p:spPr bwMode="auto">
          <a:xfrm rot="10318975">
            <a:off x="6477000" y="4267729"/>
            <a:ext cx="381000" cy="456407"/>
          </a:xfrm>
          <a:custGeom>
            <a:avLst/>
            <a:gdLst>
              <a:gd name="T0" fmla="*/ 0 w 21600"/>
              <a:gd name="T1" fmla="*/ 0 h 21600"/>
              <a:gd name="T2" fmla="*/ 457200 w 21600"/>
              <a:gd name="T3" fmla="*/ 547688 h 21600"/>
              <a:gd name="T4" fmla="*/ 0 w 21600"/>
              <a:gd name="T5" fmla="*/ 547688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d-ID" sz="1500"/>
          </a:p>
        </p:txBody>
      </p:sp>
      <p:sp>
        <p:nvSpPr>
          <p:cNvPr id="26640" name="Text Box 14"/>
          <p:cNvSpPr txBox="1">
            <a:spLocks noChangeArrowheads="1"/>
          </p:cNvSpPr>
          <p:nvPr/>
        </p:nvSpPr>
        <p:spPr bwMode="auto">
          <a:xfrm>
            <a:off x="6540500" y="4191000"/>
            <a:ext cx="381000" cy="502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667"/>
              <a:t>s</a:t>
            </a:r>
          </a:p>
        </p:txBody>
      </p:sp>
    </p:spTree>
  </p:cSld>
  <p:clrMapOvr>
    <a:masterClrMapping/>
  </p:clrMapOvr>
  <p:transition spd="med">
    <p:blinds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</a:rPr>
              <a:t>Matematika Ekonomi</a:t>
            </a:r>
          </a:p>
        </p:txBody>
      </p:sp>
      <p:sp>
        <p:nvSpPr>
          <p:cNvPr id="2765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C208E8A-AFA4-4B7B-8C8D-2D1FF720AAFB}" type="slidenum">
              <a:rPr lang="en-US">
                <a:latin typeface="Arial" charset="0"/>
              </a:rPr>
              <a:pPr/>
              <a:t>14</a:t>
            </a:fld>
            <a:endParaRPr lang="en-US">
              <a:latin typeface="Arial" charset="0"/>
            </a:endParaRPr>
          </a:p>
        </p:txBody>
      </p:sp>
      <p:sp>
        <p:nvSpPr>
          <p:cNvPr id="27652" name="Text Box 2"/>
          <p:cNvSpPr txBox="1">
            <a:spLocks noChangeArrowheads="1"/>
          </p:cNvSpPr>
          <p:nvPr/>
        </p:nvSpPr>
        <p:spPr bwMode="auto">
          <a:xfrm>
            <a:off x="2603500" y="306917"/>
            <a:ext cx="7112000" cy="989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333"/>
              <a:t>Sifat : a. A ∩ B  = B ∩ A    (hukum komutasi)</a:t>
            </a:r>
          </a:p>
          <a:p>
            <a:pPr>
              <a:spcBef>
                <a:spcPct val="50000"/>
              </a:spcBef>
            </a:pPr>
            <a:r>
              <a:rPr lang="en-US" sz="2333"/>
              <a:t>          b. (A ∩</a:t>
            </a:r>
            <a:r>
              <a:rPr lang="en-US" sz="1500"/>
              <a:t> </a:t>
            </a:r>
            <a:r>
              <a:rPr lang="en-US" sz="2333"/>
              <a:t>B)    A  dan (A ∩ B)    B</a:t>
            </a:r>
          </a:p>
        </p:txBody>
      </p:sp>
      <p:sp>
        <p:nvSpPr>
          <p:cNvPr id="27653" name="Text Box 3"/>
          <p:cNvSpPr txBox="1">
            <a:spLocks noChangeArrowheads="1"/>
          </p:cNvSpPr>
          <p:nvPr/>
        </p:nvSpPr>
        <p:spPr bwMode="auto">
          <a:xfrm>
            <a:off x="2540000" y="1830917"/>
            <a:ext cx="7175500" cy="2066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333" b="1"/>
              <a:t>Operasi selisih</a:t>
            </a:r>
          </a:p>
          <a:p>
            <a:pPr>
              <a:spcBef>
                <a:spcPct val="50000"/>
              </a:spcBef>
            </a:pPr>
            <a:r>
              <a:rPr lang="en-US" sz="2333"/>
              <a:t>Selisih himpunan A dan B, dicatat dengan A – B</a:t>
            </a:r>
          </a:p>
          <a:p>
            <a:pPr>
              <a:spcBef>
                <a:spcPct val="50000"/>
              </a:spcBef>
            </a:pPr>
            <a:r>
              <a:rPr lang="en-US" sz="2333"/>
              <a:t>A – B = { x / x </a:t>
            </a:r>
            <a:r>
              <a:rPr lang="el-GR" sz="2333">
                <a:cs typeface="Arial" charset="0"/>
              </a:rPr>
              <a:t>€</a:t>
            </a:r>
            <a:r>
              <a:rPr lang="en-US" sz="2333">
                <a:cs typeface="Arial" charset="0"/>
              </a:rPr>
              <a:t>  A, tetapi x </a:t>
            </a:r>
            <a:r>
              <a:rPr lang="el-GR" sz="2333">
                <a:cs typeface="Arial" charset="0"/>
              </a:rPr>
              <a:t>€</a:t>
            </a:r>
            <a:r>
              <a:rPr lang="en-US" sz="2333">
                <a:cs typeface="Arial" charset="0"/>
              </a:rPr>
              <a:t> B }</a:t>
            </a:r>
          </a:p>
          <a:p>
            <a:pPr>
              <a:spcBef>
                <a:spcPct val="50000"/>
              </a:spcBef>
            </a:pPr>
            <a:r>
              <a:rPr lang="en-US" sz="2333">
                <a:cs typeface="Arial" charset="0"/>
              </a:rPr>
              <a:t>Diagram Venn A – B sebagai berikut:</a:t>
            </a:r>
          </a:p>
        </p:txBody>
      </p:sp>
      <p:sp>
        <p:nvSpPr>
          <p:cNvPr id="27654" name="Oval 4"/>
          <p:cNvSpPr>
            <a:spLocks noChangeArrowheads="1"/>
          </p:cNvSpPr>
          <p:nvPr/>
        </p:nvSpPr>
        <p:spPr bwMode="auto">
          <a:xfrm>
            <a:off x="4127500" y="4800866"/>
            <a:ext cx="1333500" cy="1371864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id-ID" sz="1500"/>
          </a:p>
        </p:txBody>
      </p:sp>
      <p:sp>
        <p:nvSpPr>
          <p:cNvPr id="27655" name="Oval 5"/>
          <p:cNvSpPr>
            <a:spLocks noChangeArrowheads="1"/>
          </p:cNvSpPr>
          <p:nvPr/>
        </p:nvSpPr>
        <p:spPr bwMode="auto">
          <a:xfrm>
            <a:off x="5143500" y="4724136"/>
            <a:ext cx="1333500" cy="144859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id-ID" sz="1500">
              <a:solidFill>
                <a:schemeClr val="folHlink"/>
              </a:solidFill>
            </a:endParaRPr>
          </a:p>
        </p:txBody>
      </p:sp>
      <p:sp>
        <p:nvSpPr>
          <p:cNvPr id="27656" name="Rectangle 6"/>
          <p:cNvSpPr>
            <a:spLocks noChangeArrowheads="1"/>
          </p:cNvSpPr>
          <p:nvPr/>
        </p:nvSpPr>
        <p:spPr bwMode="auto">
          <a:xfrm>
            <a:off x="3556000" y="4497917"/>
            <a:ext cx="3365500" cy="220794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d-ID" sz="1500"/>
          </a:p>
        </p:txBody>
      </p:sp>
      <p:sp>
        <p:nvSpPr>
          <p:cNvPr id="27657" name="Line 7"/>
          <p:cNvSpPr>
            <a:spLocks noChangeShapeType="1"/>
          </p:cNvSpPr>
          <p:nvPr/>
        </p:nvSpPr>
        <p:spPr bwMode="auto">
          <a:xfrm flipH="1">
            <a:off x="4508500" y="4878917"/>
            <a:ext cx="444500" cy="121708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27658" name="Line 8"/>
          <p:cNvSpPr>
            <a:spLocks noChangeShapeType="1"/>
          </p:cNvSpPr>
          <p:nvPr/>
        </p:nvSpPr>
        <p:spPr bwMode="auto">
          <a:xfrm flipH="1">
            <a:off x="4318000" y="4800865"/>
            <a:ext cx="444500" cy="122105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27659" name="Line 9"/>
          <p:cNvSpPr>
            <a:spLocks noChangeShapeType="1"/>
          </p:cNvSpPr>
          <p:nvPr/>
        </p:nvSpPr>
        <p:spPr bwMode="auto">
          <a:xfrm flipH="1">
            <a:off x="4191000" y="4878917"/>
            <a:ext cx="381000" cy="98821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27660" name="Line 10"/>
          <p:cNvSpPr>
            <a:spLocks noChangeShapeType="1"/>
          </p:cNvSpPr>
          <p:nvPr/>
        </p:nvSpPr>
        <p:spPr bwMode="auto">
          <a:xfrm flipH="1">
            <a:off x="4127500" y="4953000"/>
            <a:ext cx="254000" cy="6098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27661" name="Line 11"/>
          <p:cNvSpPr>
            <a:spLocks noChangeShapeType="1"/>
          </p:cNvSpPr>
          <p:nvPr/>
        </p:nvSpPr>
        <p:spPr bwMode="auto">
          <a:xfrm flipH="1">
            <a:off x="4635500" y="4953001"/>
            <a:ext cx="444500" cy="121972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27662" name="Line 12"/>
          <p:cNvSpPr>
            <a:spLocks noChangeShapeType="1"/>
          </p:cNvSpPr>
          <p:nvPr/>
        </p:nvSpPr>
        <p:spPr bwMode="auto">
          <a:xfrm flipH="1">
            <a:off x="4826000" y="5029729"/>
            <a:ext cx="3810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27663" name="Line 13"/>
          <p:cNvSpPr>
            <a:spLocks noChangeShapeType="1"/>
          </p:cNvSpPr>
          <p:nvPr/>
        </p:nvSpPr>
        <p:spPr bwMode="auto">
          <a:xfrm flipH="1">
            <a:off x="4953000" y="5486136"/>
            <a:ext cx="190500" cy="60986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27664" name="Line 14"/>
          <p:cNvSpPr>
            <a:spLocks noChangeShapeType="1"/>
          </p:cNvSpPr>
          <p:nvPr/>
        </p:nvSpPr>
        <p:spPr bwMode="auto">
          <a:xfrm flipH="1">
            <a:off x="5016500" y="5715001"/>
            <a:ext cx="127000" cy="45772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27665" name="Line 15"/>
          <p:cNvSpPr>
            <a:spLocks noChangeShapeType="1"/>
          </p:cNvSpPr>
          <p:nvPr/>
        </p:nvSpPr>
        <p:spPr bwMode="auto">
          <a:xfrm flipH="1">
            <a:off x="5143500" y="5867136"/>
            <a:ext cx="63500" cy="22886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27666" name="Line 16"/>
          <p:cNvSpPr>
            <a:spLocks noChangeShapeType="1"/>
          </p:cNvSpPr>
          <p:nvPr/>
        </p:nvSpPr>
        <p:spPr bwMode="auto">
          <a:xfrm flipH="1">
            <a:off x="4445000" y="4800865"/>
            <a:ext cx="444500" cy="122105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27667" name="Line 17"/>
          <p:cNvSpPr>
            <a:spLocks noChangeShapeType="1"/>
          </p:cNvSpPr>
          <p:nvPr/>
        </p:nvSpPr>
        <p:spPr bwMode="auto">
          <a:xfrm flipH="1">
            <a:off x="4699000" y="4953001"/>
            <a:ext cx="444500" cy="121972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27668" name="Line 18"/>
          <p:cNvSpPr>
            <a:spLocks noChangeShapeType="1"/>
          </p:cNvSpPr>
          <p:nvPr/>
        </p:nvSpPr>
        <p:spPr bwMode="auto">
          <a:xfrm flipH="1">
            <a:off x="4572000" y="4878917"/>
            <a:ext cx="444500" cy="121708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27669" name="Text Box 19"/>
          <p:cNvSpPr txBox="1">
            <a:spLocks noChangeArrowheads="1"/>
          </p:cNvSpPr>
          <p:nvPr/>
        </p:nvSpPr>
        <p:spPr bwMode="auto">
          <a:xfrm>
            <a:off x="4318000" y="5334001"/>
            <a:ext cx="381000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500"/>
              <a:t>A</a:t>
            </a:r>
          </a:p>
        </p:txBody>
      </p:sp>
      <p:sp>
        <p:nvSpPr>
          <p:cNvPr id="27670" name="Text Box 20"/>
          <p:cNvSpPr txBox="1">
            <a:spLocks noChangeArrowheads="1"/>
          </p:cNvSpPr>
          <p:nvPr/>
        </p:nvSpPr>
        <p:spPr bwMode="auto">
          <a:xfrm>
            <a:off x="5842000" y="5259917"/>
            <a:ext cx="317500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500"/>
              <a:t>B</a:t>
            </a:r>
          </a:p>
        </p:txBody>
      </p:sp>
      <p:sp>
        <p:nvSpPr>
          <p:cNvPr id="27671" name="Text Box 21"/>
          <p:cNvSpPr txBox="1">
            <a:spLocks noChangeArrowheads="1"/>
          </p:cNvSpPr>
          <p:nvPr/>
        </p:nvSpPr>
        <p:spPr bwMode="auto">
          <a:xfrm>
            <a:off x="6540500" y="4648729"/>
            <a:ext cx="317500" cy="451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333"/>
              <a:t>S</a:t>
            </a:r>
          </a:p>
        </p:txBody>
      </p:sp>
      <p:sp>
        <p:nvSpPr>
          <p:cNvPr id="27672" name="Arc 22"/>
          <p:cNvSpPr>
            <a:spLocks/>
          </p:cNvSpPr>
          <p:nvPr/>
        </p:nvSpPr>
        <p:spPr bwMode="auto">
          <a:xfrm rot="10016730">
            <a:off x="6381750" y="4458229"/>
            <a:ext cx="444500" cy="762000"/>
          </a:xfrm>
          <a:custGeom>
            <a:avLst/>
            <a:gdLst>
              <a:gd name="T0" fmla="*/ 0 w 21600"/>
              <a:gd name="T1" fmla="*/ 0 h 21600"/>
              <a:gd name="T2" fmla="*/ 533400 w 21600"/>
              <a:gd name="T3" fmla="*/ 914400 h 21600"/>
              <a:gd name="T4" fmla="*/ 0 w 21600"/>
              <a:gd name="T5" fmla="*/ 91440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d-ID" sz="1500"/>
          </a:p>
        </p:txBody>
      </p:sp>
      <p:sp>
        <p:nvSpPr>
          <p:cNvPr id="27673" name="AutoShape 23"/>
          <p:cNvSpPr>
            <a:spLocks/>
          </p:cNvSpPr>
          <p:nvPr/>
        </p:nvSpPr>
        <p:spPr bwMode="auto">
          <a:xfrm>
            <a:off x="4826000" y="952500"/>
            <a:ext cx="190500" cy="152136"/>
          </a:xfrm>
          <a:prstGeom prst="leftBracket">
            <a:avLst>
              <a:gd name="adj" fmla="val 8333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id-ID" sz="1500" b="1"/>
          </a:p>
        </p:txBody>
      </p:sp>
      <p:sp>
        <p:nvSpPr>
          <p:cNvPr id="27674" name="AutoShape 24"/>
          <p:cNvSpPr>
            <a:spLocks/>
          </p:cNvSpPr>
          <p:nvPr/>
        </p:nvSpPr>
        <p:spPr bwMode="auto">
          <a:xfrm>
            <a:off x="7048500" y="1016000"/>
            <a:ext cx="190500" cy="152136"/>
          </a:xfrm>
          <a:prstGeom prst="leftBracket">
            <a:avLst>
              <a:gd name="adj" fmla="val 8333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id-ID" sz="1500" b="1"/>
          </a:p>
        </p:txBody>
      </p:sp>
      <p:sp>
        <p:nvSpPr>
          <p:cNvPr id="27675" name="Line 27"/>
          <p:cNvSpPr>
            <a:spLocks noChangeShapeType="1"/>
          </p:cNvSpPr>
          <p:nvPr/>
        </p:nvSpPr>
        <p:spPr bwMode="auto">
          <a:xfrm flipH="1">
            <a:off x="6286500" y="2921000"/>
            <a:ext cx="127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</p:spTree>
  </p:cSld>
  <p:clrMapOvr>
    <a:masterClrMapping/>
  </p:clrMapOvr>
  <p:transition spd="med">
    <p:blinds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</a:rPr>
              <a:t>Matematika Ekonomi</a:t>
            </a:r>
          </a:p>
        </p:txBody>
      </p:sp>
      <p:sp>
        <p:nvSpPr>
          <p:cNvPr id="2867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8298124-41A0-4BEB-9922-736FDCF3ADDB}" type="slidenum">
              <a:rPr lang="en-US">
                <a:latin typeface="Arial" charset="0"/>
              </a:rPr>
              <a:pPr/>
              <a:t>15</a:t>
            </a:fld>
            <a:endParaRPr lang="en-US">
              <a:latin typeface="Arial" charset="0"/>
            </a:endParaRPr>
          </a:p>
        </p:txBody>
      </p:sp>
      <p:sp>
        <p:nvSpPr>
          <p:cNvPr id="28676" name="Text Box 2"/>
          <p:cNvSpPr txBox="1">
            <a:spLocks noChangeArrowheads="1"/>
          </p:cNvSpPr>
          <p:nvPr/>
        </p:nvSpPr>
        <p:spPr bwMode="auto">
          <a:xfrm>
            <a:off x="2603500" y="228865"/>
            <a:ext cx="7175500" cy="451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id-ID" sz="2333"/>
          </a:p>
        </p:txBody>
      </p:sp>
      <p:sp>
        <p:nvSpPr>
          <p:cNvPr id="28677" name="Text Box 3"/>
          <p:cNvSpPr txBox="1">
            <a:spLocks noChangeArrowheads="1"/>
          </p:cNvSpPr>
          <p:nvPr/>
        </p:nvSpPr>
        <p:spPr bwMode="auto">
          <a:xfrm>
            <a:off x="2540000" y="228865"/>
            <a:ext cx="6985000" cy="2964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051677" indent="-1051677">
              <a:spcBef>
                <a:spcPct val="50000"/>
              </a:spcBef>
            </a:pPr>
            <a:r>
              <a:rPr lang="en-US" sz="2333"/>
              <a:t>Misal: A = { a, b, c, d };    B = { f, b d, g }</a:t>
            </a:r>
          </a:p>
          <a:p>
            <a:pPr marL="1051677" indent="-1051677">
              <a:spcBef>
                <a:spcPct val="50000"/>
              </a:spcBef>
            </a:pPr>
            <a:r>
              <a:rPr lang="en-US" sz="2333"/>
              <a:t>          A – B = { a, c }  serta B – A = { f, g }</a:t>
            </a:r>
          </a:p>
          <a:p>
            <a:pPr marL="1051677" indent="-1051677">
              <a:spcBef>
                <a:spcPct val="50000"/>
              </a:spcBef>
            </a:pPr>
            <a:r>
              <a:rPr lang="en-US" sz="2333"/>
              <a:t>          A – B sering dibaca “A bukan B”.</a:t>
            </a:r>
          </a:p>
          <a:p>
            <a:pPr marL="1051677" indent="-1051677">
              <a:spcBef>
                <a:spcPct val="50000"/>
              </a:spcBef>
            </a:pPr>
            <a:r>
              <a:rPr lang="en-US" sz="2333"/>
              <a:t>Sifat: a (A – B)    A;   (B – A)      B</a:t>
            </a:r>
          </a:p>
          <a:p>
            <a:pPr marL="1051677" indent="-1051677">
              <a:spcBef>
                <a:spcPct val="50000"/>
              </a:spcBef>
            </a:pPr>
            <a:r>
              <a:rPr lang="en-US" sz="2333"/>
              <a:t>         b (A – B); </a:t>
            </a:r>
            <a:r>
              <a:rPr lang="en-US" sz="2333">
                <a:cs typeface="Arial" charset="0"/>
              </a:rPr>
              <a:t> dan (B – A) adalah  saling asing atau terputus</a:t>
            </a:r>
          </a:p>
        </p:txBody>
      </p:sp>
      <p:sp>
        <p:nvSpPr>
          <p:cNvPr id="28678" name="AutoShape 4"/>
          <p:cNvSpPr>
            <a:spLocks/>
          </p:cNvSpPr>
          <p:nvPr/>
        </p:nvSpPr>
        <p:spPr bwMode="auto">
          <a:xfrm>
            <a:off x="4635500" y="1968500"/>
            <a:ext cx="127000" cy="153458"/>
          </a:xfrm>
          <a:prstGeom prst="leftBracket">
            <a:avLst>
              <a:gd name="adj" fmla="val 100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d-ID" sz="1500"/>
          </a:p>
        </p:txBody>
      </p:sp>
      <p:sp>
        <p:nvSpPr>
          <p:cNvPr id="28679" name="AutoShape 5"/>
          <p:cNvSpPr>
            <a:spLocks/>
          </p:cNvSpPr>
          <p:nvPr/>
        </p:nvSpPr>
        <p:spPr bwMode="auto">
          <a:xfrm>
            <a:off x="6413500" y="1968500"/>
            <a:ext cx="190500" cy="153458"/>
          </a:xfrm>
          <a:prstGeom prst="leftBracket">
            <a:avLst>
              <a:gd name="adj" fmla="val 8333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d-ID" sz="1500"/>
          </a:p>
        </p:txBody>
      </p:sp>
    </p:spTree>
  </p:cSld>
  <p:clrMapOvr>
    <a:masterClrMapping/>
  </p:clrMapOvr>
  <p:transition spd="med">
    <p:blinds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</a:rPr>
              <a:t>Matematika Ekonomi</a:t>
            </a:r>
          </a:p>
        </p:txBody>
      </p:sp>
      <p:sp>
        <p:nvSpPr>
          <p:cNvPr id="2969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A0F5AAF-A719-46AC-A414-6C29A47B0DC4}" type="slidenum">
              <a:rPr lang="en-US">
                <a:latin typeface="Arial" charset="0"/>
              </a:rPr>
              <a:pPr/>
              <a:t>16</a:t>
            </a:fld>
            <a:endParaRPr lang="en-US">
              <a:latin typeface="Arial" charset="0"/>
            </a:endParaRPr>
          </a:p>
        </p:txBody>
      </p:sp>
      <p:sp>
        <p:nvSpPr>
          <p:cNvPr id="29700" name="Text Box 2"/>
          <p:cNvSpPr txBox="1">
            <a:spLocks noChangeArrowheads="1"/>
          </p:cNvSpPr>
          <p:nvPr/>
        </p:nvSpPr>
        <p:spPr bwMode="auto">
          <a:xfrm>
            <a:off x="2540000" y="228866"/>
            <a:ext cx="7175500" cy="3682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333" b="1"/>
              <a:t>Komplemen</a:t>
            </a:r>
          </a:p>
          <a:p>
            <a:pPr>
              <a:spcBef>
                <a:spcPct val="50000"/>
              </a:spcBef>
            </a:pPr>
            <a:r>
              <a:rPr lang="en-US" sz="2333"/>
              <a:t>A’ = { x / x </a:t>
            </a:r>
            <a:r>
              <a:rPr lang="el-GR" sz="2333">
                <a:cs typeface="Arial" charset="0"/>
              </a:rPr>
              <a:t>€</a:t>
            </a:r>
            <a:r>
              <a:rPr lang="en-US" sz="2333">
                <a:cs typeface="Arial" charset="0"/>
              </a:rPr>
              <a:t> S, tetapi x  </a:t>
            </a:r>
            <a:r>
              <a:rPr lang="el-GR" sz="2333">
                <a:cs typeface="Arial" charset="0"/>
              </a:rPr>
              <a:t>€</a:t>
            </a:r>
            <a:r>
              <a:rPr lang="en-US" sz="2333">
                <a:cs typeface="Arial" charset="0"/>
              </a:rPr>
              <a:t> A }                                     A’ baca “komplemen A” atau “bukan A”</a:t>
            </a:r>
          </a:p>
          <a:p>
            <a:pPr>
              <a:spcBef>
                <a:spcPct val="50000"/>
              </a:spcBef>
            </a:pPr>
            <a:r>
              <a:rPr lang="en-US" sz="2333">
                <a:cs typeface="Arial" charset="0"/>
              </a:rPr>
              <a:t>Misal: S = {1, 2, 3, 4, 5, 6, 7, 8, 9, … } himp.bil bulat 							     positip</a:t>
            </a:r>
          </a:p>
          <a:p>
            <a:pPr>
              <a:spcBef>
                <a:spcPct val="50000"/>
              </a:spcBef>
            </a:pPr>
            <a:r>
              <a:rPr lang="en-US" sz="2333">
                <a:cs typeface="Arial" charset="0"/>
              </a:rPr>
              <a:t>A  = { 1, 3, 5, 7, 9, . . . } bil. bulat positip ganjil           A’ = { 2, 4, 6, 8, 10. . . } bil. bulat positip genap</a:t>
            </a:r>
          </a:p>
          <a:p>
            <a:pPr>
              <a:spcBef>
                <a:spcPct val="50000"/>
              </a:spcBef>
            </a:pPr>
            <a:r>
              <a:rPr lang="en-US" sz="2333">
                <a:cs typeface="Arial" charset="0"/>
              </a:rPr>
              <a:t>Diagram Venn untuk komplemen sbb: (diarsir)</a:t>
            </a:r>
          </a:p>
        </p:txBody>
      </p:sp>
      <p:sp>
        <p:nvSpPr>
          <p:cNvPr id="29701" name="Rectangle 3"/>
          <p:cNvSpPr>
            <a:spLocks noChangeArrowheads="1"/>
          </p:cNvSpPr>
          <p:nvPr/>
        </p:nvSpPr>
        <p:spPr bwMode="auto">
          <a:xfrm>
            <a:off x="4191000" y="4254500"/>
            <a:ext cx="2730500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d-ID" sz="1500"/>
          </a:p>
        </p:txBody>
      </p:sp>
      <p:sp>
        <p:nvSpPr>
          <p:cNvPr id="29702" name="Oval 4"/>
          <p:cNvSpPr>
            <a:spLocks noChangeArrowheads="1"/>
          </p:cNvSpPr>
          <p:nvPr/>
        </p:nvSpPr>
        <p:spPr bwMode="auto">
          <a:xfrm>
            <a:off x="4572000" y="4445001"/>
            <a:ext cx="1587500" cy="1219729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id-ID" sz="1500"/>
          </a:p>
        </p:txBody>
      </p:sp>
      <p:sp>
        <p:nvSpPr>
          <p:cNvPr id="29703" name="Text Box 5"/>
          <p:cNvSpPr txBox="1">
            <a:spLocks noChangeArrowheads="1"/>
          </p:cNvSpPr>
          <p:nvPr/>
        </p:nvSpPr>
        <p:spPr bwMode="auto">
          <a:xfrm>
            <a:off x="6540500" y="4191000"/>
            <a:ext cx="317500" cy="451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333"/>
              <a:t>S</a:t>
            </a:r>
          </a:p>
        </p:txBody>
      </p:sp>
      <p:sp>
        <p:nvSpPr>
          <p:cNvPr id="29704" name="Arc 6"/>
          <p:cNvSpPr>
            <a:spLocks/>
          </p:cNvSpPr>
          <p:nvPr/>
        </p:nvSpPr>
        <p:spPr bwMode="auto">
          <a:xfrm rot="10223416">
            <a:off x="6286500" y="4127500"/>
            <a:ext cx="635000" cy="608542"/>
          </a:xfrm>
          <a:custGeom>
            <a:avLst/>
            <a:gdLst>
              <a:gd name="T0" fmla="*/ 0 w 21600"/>
              <a:gd name="T1" fmla="*/ 0 h 21600"/>
              <a:gd name="T2" fmla="*/ 762000 w 21600"/>
              <a:gd name="T3" fmla="*/ 730250 h 21600"/>
              <a:gd name="T4" fmla="*/ 0 w 21600"/>
              <a:gd name="T5" fmla="*/ 73025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d-ID" sz="1500"/>
          </a:p>
        </p:txBody>
      </p:sp>
      <p:sp>
        <p:nvSpPr>
          <p:cNvPr id="29705" name="Text Box 7"/>
          <p:cNvSpPr txBox="1">
            <a:spLocks noChangeArrowheads="1"/>
          </p:cNvSpPr>
          <p:nvPr/>
        </p:nvSpPr>
        <p:spPr bwMode="auto">
          <a:xfrm>
            <a:off x="5207000" y="5486136"/>
            <a:ext cx="508000" cy="451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333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29706" name="Text Box 8"/>
          <p:cNvSpPr txBox="1">
            <a:spLocks noChangeArrowheads="1"/>
          </p:cNvSpPr>
          <p:nvPr/>
        </p:nvSpPr>
        <p:spPr bwMode="auto">
          <a:xfrm>
            <a:off x="6286500" y="5334000"/>
            <a:ext cx="508000" cy="451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333"/>
              <a:t>A’</a:t>
            </a:r>
          </a:p>
        </p:txBody>
      </p:sp>
      <p:sp>
        <p:nvSpPr>
          <p:cNvPr id="29707" name="Line 9"/>
          <p:cNvSpPr>
            <a:spLocks noChangeShapeType="1"/>
          </p:cNvSpPr>
          <p:nvPr/>
        </p:nvSpPr>
        <p:spPr bwMode="auto">
          <a:xfrm flipH="1">
            <a:off x="5778500" y="825500"/>
            <a:ext cx="190500" cy="30427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29708" name="Line 10"/>
          <p:cNvSpPr>
            <a:spLocks noChangeShapeType="1"/>
          </p:cNvSpPr>
          <p:nvPr/>
        </p:nvSpPr>
        <p:spPr bwMode="auto">
          <a:xfrm flipV="1">
            <a:off x="4191000" y="4254500"/>
            <a:ext cx="889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29709" name="Line 11"/>
          <p:cNvSpPr>
            <a:spLocks noChangeShapeType="1"/>
          </p:cNvSpPr>
          <p:nvPr/>
        </p:nvSpPr>
        <p:spPr bwMode="auto">
          <a:xfrm flipV="1">
            <a:off x="4191000" y="4254500"/>
            <a:ext cx="1397000" cy="635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29710" name="Line 12"/>
          <p:cNvSpPr>
            <a:spLocks noChangeShapeType="1"/>
          </p:cNvSpPr>
          <p:nvPr/>
        </p:nvSpPr>
        <p:spPr bwMode="auto">
          <a:xfrm flipV="1">
            <a:off x="4191000" y="4826000"/>
            <a:ext cx="381000" cy="190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29711" name="Line 13"/>
          <p:cNvSpPr>
            <a:spLocks noChangeShapeType="1"/>
          </p:cNvSpPr>
          <p:nvPr/>
        </p:nvSpPr>
        <p:spPr bwMode="auto">
          <a:xfrm flipV="1">
            <a:off x="4191000" y="5397500"/>
            <a:ext cx="444500" cy="190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29712" name="Line 14"/>
          <p:cNvSpPr>
            <a:spLocks noChangeShapeType="1"/>
          </p:cNvSpPr>
          <p:nvPr/>
        </p:nvSpPr>
        <p:spPr bwMode="auto">
          <a:xfrm flipV="1">
            <a:off x="4191000" y="5461000"/>
            <a:ext cx="571500" cy="25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29713" name="Line 15"/>
          <p:cNvSpPr>
            <a:spLocks noChangeShapeType="1"/>
          </p:cNvSpPr>
          <p:nvPr/>
        </p:nvSpPr>
        <p:spPr bwMode="auto">
          <a:xfrm flipV="1">
            <a:off x="4191000" y="5588000"/>
            <a:ext cx="571500" cy="25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29714" name="Line 16"/>
          <p:cNvSpPr>
            <a:spLocks noChangeShapeType="1"/>
          </p:cNvSpPr>
          <p:nvPr/>
        </p:nvSpPr>
        <p:spPr bwMode="auto">
          <a:xfrm flipV="1">
            <a:off x="4191000" y="4953000"/>
            <a:ext cx="381000" cy="190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29715" name="Line 17"/>
          <p:cNvSpPr>
            <a:spLocks noChangeShapeType="1"/>
          </p:cNvSpPr>
          <p:nvPr/>
        </p:nvSpPr>
        <p:spPr bwMode="auto">
          <a:xfrm flipV="1">
            <a:off x="4191000" y="4254500"/>
            <a:ext cx="1143000" cy="50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29716" name="Line 18"/>
          <p:cNvSpPr>
            <a:spLocks noChangeShapeType="1"/>
          </p:cNvSpPr>
          <p:nvPr/>
        </p:nvSpPr>
        <p:spPr bwMode="auto">
          <a:xfrm flipV="1">
            <a:off x="4191000" y="5080000"/>
            <a:ext cx="381000" cy="190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29717" name="Line 19"/>
          <p:cNvSpPr>
            <a:spLocks noChangeShapeType="1"/>
          </p:cNvSpPr>
          <p:nvPr/>
        </p:nvSpPr>
        <p:spPr bwMode="auto">
          <a:xfrm flipV="1">
            <a:off x="4191000" y="5207000"/>
            <a:ext cx="381000" cy="190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29718" name="Line 20"/>
          <p:cNvSpPr>
            <a:spLocks noChangeShapeType="1"/>
          </p:cNvSpPr>
          <p:nvPr/>
        </p:nvSpPr>
        <p:spPr bwMode="auto">
          <a:xfrm flipV="1">
            <a:off x="4191000" y="5334000"/>
            <a:ext cx="381000" cy="190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29719" name="Line 21"/>
          <p:cNvSpPr>
            <a:spLocks noChangeShapeType="1"/>
          </p:cNvSpPr>
          <p:nvPr/>
        </p:nvSpPr>
        <p:spPr bwMode="auto">
          <a:xfrm flipV="1">
            <a:off x="4191000" y="4254500"/>
            <a:ext cx="381000" cy="190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29720" name="Line 22"/>
          <p:cNvSpPr>
            <a:spLocks noChangeShapeType="1"/>
          </p:cNvSpPr>
          <p:nvPr/>
        </p:nvSpPr>
        <p:spPr bwMode="auto">
          <a:xfrm flipV="1">
            <a:off x="4191000" y="4254500"/>
            <a:ext cx="635000" cy="317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29721" name="Line 23"/>
          <p:cNvSpPr>
            <a:spLocks noChangeShapeType="1"/>
          </p:cNvSpPr>
          <p:nvPr/>
        </p:nvSpPr>
        <p:spPr bwMode="auto">
          <a:xfrm flipV="1">
            <a:off x="4826000" y="5715000"/>
            <a:ext cx="381000" cy="190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29722" name="Line 24"/>
          <p:cNvSpPr>
            <a:spLocks noChangeShapeType="1"/>
          </p:cNvSpPr>
          <p:nvPr/>
        </p:nvSpPr>
        <p:spPr bwMode="auto">
          <a:xfrm flipV="1">
            <a:off x="5080000" y="5715000"/>
            <a:ext cx="381000" cy="190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29723" name="Line 25"/>
          <p:cNvSpPr>
            <a:spLocks noChangeShapeType="1"/>
          </p:cNvSpPr>
          <p:nvPr/>
        </p:nvSpPr>
        <p:spPr bwMode="auto">
          <a:xfrm flipV="1">
            <a:off x="5397500" y="4254500"/>
            <a:ext cx="381000" cy="190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29724" name="Line 26"/>
          <p:cNvSpPr>
            <a:spLocks noChangeShapeType="1"/>
          </p:cNvSpPr>
          <p:nvPr/>
        </p:nvSpPr>
        <p:spPr bwMode="auto">
          <a:xfrm flipV="1">
            <a:off x="5588000" y="4254500"/>
            <a:ext cx="508000" cy="25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29725" name="Line 27"/>
          <p:cNvSpPr>
            <a:spLocks noChangeShapeType="1"/>
          </p:cNvSpPr>
          <p:nvPr/>
        </p:nvSpPr>
        <p:spPr bwMode="auto">
          <a:xfrm flipV="1">
            <a:off x="5778500" y="4254500"/>
            <a:ext cx="635000" cy="317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29726" name="Line 28"/>
          <p:cNvSpPr>
            <a:spLocks noChangeShapeType="1"/>
          </p:cNvSpPr>
          <p:nvPr/>
        </p:nvSpPr>
        <p:spPr bwMode="auto">
          <a:xfrm flipV="1">
            <a:off x="5905500" y="4254500"/>
            <a:ext cx="8255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29727" name="Line 29"/>
          <p:cNvSpPr>
            <a:spLocks noChangeShapeType="1"/>
          </p:cNvSpPr>
          <p:nvPr/>
        </p:nvSpPr>
        <p:spPr bwMode="auto">
          <a:xfrm flipV="1">
            <a:off x="6032500" y="4318000"/>
            <a:ext cx="762000" cy="44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29728" name="Line 30"/>
          <p:cNvSpPr>
            <a:spLocks noChangeShapeType="1"/>
          </p:cNvSpPr>
          <p:nvPr/>
        </p:nvSpPr>
        <p:spPr bwMode="auto">
          <a:xfrm flipV="1">
            <a:off x="6096000" y="4508500"/>
            <a:ext cx="762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29729" name="Line 31"/>
          <p:cNvSpPr>
            <a:spLocks noChangeShapeType="1"/>
          </p:cNvSpPr>
          <p:nvPr/>
        </p:nvSpPr>
        <p:spPr bwMode="auto">
          <a:xfrm flipV="1">
            <a:off x="6159500" y="4699000"/>
            <a:ext cx="698500" cy="317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29730" name="Line 32"/>
          <p:cNvSpPr>
            <a:spLocks noChangeShapeType="1"/>
          </p:cNvSpPr>
          <p:nvPr/>
        </p:nvSpPr>
        <p:spPr bwMode="auto">
          <a:xfrm flipV="1">
            <a:off x="6159500" y="4826000"/>
            <a:ext cx="762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29731" name="Line 33"/>
          <p:cNvSpPr>
            <a:spLocks noChangeShapeType="1"/>
          </p:cNvSpPr>
          <p:nvPr/>
        </p:nvSpPr>
        <p:spPr bwMode="auto">
          <a:xfrm flipV="1">
            <a:off x="6032500" y="4889500"/>
            <a:ext cx="952500" cy="50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29732" name="Line 34"/>
          <p:cNvSpPr>
            <a:spLocks noChangeShapeType="1"/>
          </p:cNvSpPr>
          <p:nvPr/>
        </p:nvSpPr>
        <p:spPr bwMode="auto">
          <a:xfrm flipV="1">
            <a:off x="5334000" y="5016500"/>
            <a:ext cx="1651000" cy="889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29733" name="Line 35"/>
          <p:cNvSpPr>
            <a:spLocks noChangeShapeType="1"/>
          </p:cNvSpPr>
          <p:nvPr/>
        </p:nvSpPr>
        <p:spPr bwMode="auto">
          <a:xfrm flipV="1">
            <a:off x="4318000" y="5651500"/>
            <a:ext cx="635000" cy="317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29734" name="Line 36"/>
          <p:cNvSpPr>
            <a:spLocks noChangeShapeType="1"/>
          </p:cNvSpPr>
          <p:nvPr/>
        </p:nvSpPr>
        <p:spPr bwMode="auto">
          <a:xfrm flipV="1">
            <a:off x="5588000" y="5143500"/>
            <a:ext cx="13335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29735" name="Line 37"/>
          <p:cNvSpPr>
            <a:spLocks noChangeShapeType="1"/>
          </p:cNvSpPr>
          <p:nvPr/>
        </p:nvSpPr>
        <p:spPr bwMode="auto">
          <a:xfrm flipV="1">
            <a:off x="5778500" y="5334000"/>
            <a:ext cx="1143000" cy="571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29736" name="Line 38"/>
          <p:cNvSpPr>
            <a:spLocks noChangeShapeType="1"/>
          </p:cNvSpPr>
          <p:nvPr/>
        </p:nvSpPr>
        <p:spPr bwMode="auto">
          <a:xfrm flipV="1">
            <a:off x="6032500" y="5524500"/>
            <a:ext cx="825500" cy="44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29737" name="Line 39"/>
          <p:cNvSpPr>
            <a:spLocks noChangeShapeType="1"/>
          </p:cNvSpPr>
          <p:nvPr/>
        </p:nvSpPr>
        <p:spPr bwMode="auto">
          <a:xfrm flipV="1">
            <a:off x="6477000" y="5651500"/>
            <a:ext cx="381000" cy="25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29738" name="Line 40"/>
          <p:cNvSpPr>
            <a:spLocks noChangeShapeType="1"/>
          </p:cNvSpPr>
          <p:nvPr/>
        </p:nvSpPr>
        <p:spPr bwMode="auto">
          <a:xfrm flipV="1">
            <a:off x="6731000" y="5778500"/>
            <a:ext cx="190500" cy="12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29739" name="Text Box 41"/>
          <p:cNvSpPr txBox="1">
            <a:spLocks noChangeArrowheads="1"/>
          </p:cNvSpPr>
          <p:nvPr/>
        </p:nvSpPr>
        <p:spPr bwMode="auto">
          <a:xfrm>
            <a:off x="5080000" y="4826001"/>
            <a:ext cx="444500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500"/>
              <a:t>A</a:t>
            </a:r>
          </a:p>
        </p:txBody>
      </p:sp>
    </p:spTree>
  </p:cSld>
  <p:clrMapOvr>
    <a:masterClrMapping/>
  </p:clrMapOvr>
  <p:transition spd="med">
    <p:blinds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</a:rPr>
              <a:t>Matematika Ekonomi</a:t>
            </a:r>
          </a:p>
        </p:txBody>
      </p:sp>
      <p:sp>
        <p:nvSpPr>
          <p:cNvPr id="3072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8409F8E-BB6C-445B-924F-3FAA8C7A90BF}" type="slidenum">
              <a:rPr lang="en-US">
                <a:latin typeface="Arial" charset="0"/>
              </a:rPr>
              <a:pPr/>
              <a:t>17</a:t>
            </a:fld>
            <a:endParaRPr lang="en-US">
              <a:latin typeface="Arial" charset="0"/>
            </a:endParaRPr>
          </a:p>
        </p:txBody>
      </p:sp>
      <p:sp>
        <p:nvSpPr>
          <p:cNvPr id="30724" name="Text Box 2"/>
          <p:cNvSpPr txBox="1">
            <a:spLocks noChangeArrowheads="1"/>
          </p:cNvSpPr>
          <p:nvPr/>
        </p:nvSpPr>
        <p:spPr bwMode="auto">
          <a:xfrm>
            <a:off x="2540000" y="152136"/>
            <a:ext cx="7112000" cy="5708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333"/>
              <a:t>Sifat: a. A U A’ = S                                                      	b. A </a:t>
            </a:r>
            <a:r>
              <a:rPr lang="en-US" sz="2333">
                <a:cs typeface="Arial" charset="0"/>
              </a:rPr>
              <a:t>∩ A’ = ø                                                       	c. (A’)’     = A</a:t>
            </a:r>
          </a:p>
          <a:p>
            <a:endParaRPr lang="en-US" sz="1500" b="1"/>
          </a:p>
          <a:p>
            <a:r>
              <a:rPr lang="en-US" sz="2333" b="1"/>
              <a:t>Latihan 1</a:t>
            </a:r>
          </a:p>
          <a:p>
            <a:r>
              <a:rPr lang="en-US" sz="2333"/>
              <a:t>Gambarkan sebuah diagram venn untuk menunjukkan himpunan universal S dan himpunan-himpunan bagian A serta B jika:</a:t>
            </a:r>
          </a:p>
          <a:p>
            <a:r>
              <a:rPr lang="en-US" sz="2333"/>
              <a:t>S = {1, 2, 3, 4, 5, 6, 7, 8 }</a:t>
            </a:r>
          </a:p>
          <a:p>
            <a:r>
              <a:rPr lang="en-US" sz="2333"/>
              <a:t>A = {2, 3, 5, 7 }</a:t>
            </a:r>
          </a:p>
          <a:p>
            <a:r>
              <a:rPr lang="en-US" sz="2333"/>
              <a:t>B = {1, 3, 4, 7, 8 }</a:t>
            </a:r>
          </a:p>
          <a:p>
            <a:endParaRPr lang="en-US" sz="2333"/>
          </a:p>
          <a:p>
            <a:r>
              <a:rPr lang="en-US" sz="2333"/>
              <a:t>Kemudian selesaikan :</a:t>
            </a:r>
          </a:p>
          <a:p>
            <a:r>
              <a:rPr lang="en-US" sz="2333"/>
              <a:t>a).  A – B         b).  B – A        c) A ∩ B</a:t>
            </a:r>
          </a:p>
          <a:p>
            <a:r>
              <a:rPr lang="en-US" sz="2333"/>
              <a:t>d).  A U B        e)   A ∩ B’        f)  B ∩ </a:t>
            </a:r>
            <a:r>
              <a:rPr lang="en-US" sz="2333" b="1"/>
              <a:t>A’</a:t>
            </a:r>
          </a:p>
          <a:p>
            <a:r>
              <a:rPr lang="en-US" sz="2333"/>
              <a:t>g).  (A U B)’     h)   (A </a:t>
            </a:r>
            <a:r>
              <a:rPr lang="en-US" sz="2333">
                <a:cs typeface="Arial" charset="0"/>
              </a:rPr>
              <a:t>∩ </a:t>
            </a:r>
            <a:r>
              <a:rPr lang="en-US" sz="2333"/>
              <a:t>B)’    </a:t>
            </a:r>
            <a:endParaRPr lang="en-US" sz="2333">
              <a:cs typeface="Arial" charset="0"/>
            </a:endParaRPr>
          </a:p>
        </p:txBody>
      </p:sp>
    </p:spTree>
  </p:cSld>
  <p:clrMapOvr>
    <a:masterClrMapping/>
  </p:clrMapOvr>
  <p:transition spd="med">
    <p:zoom dir="in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794000" y="317500"/>
            <a:ext cx="6794500" cy="1587500"/>
          </a:xfrm>
        </p:spPr>
        <p:txBody>
          <a:bodyPr/>
          <a:lstStyle/>
          <a:p>
            <a:pPr marL="0" indent="0">
              <a:buNone/>
            </a:pPr>
            <a:r>
              <a:rPr lang="en-US" sz="2333" b="1"/>
              <a:t>Latihan 2</a:t>
            </a:r>
          </a:p>
          <a:p>
            <a:pPr marL="0" indent="0">
              <a:buNone/>
            </a:pPr>
            <a:r>
              <a:rPr lang="en-US" sz="2333"/>
              <a:t>Isilah cell dibawah ini dengan tanda keanggotaan himpunan: </a:t>
            </a:r>
            <a:r>
              <a:rPr lang="en-US" sz="2333">
                <a:cs typeface="Arial" charset="0"/>
              </a:rPr>
              <a:t>€ atau €</a:t>
            </a:r>
          </a:p>
        </p:txBody>
      </p:sp>
      <p:graphicFrame>
        <p:nvGraphicFramePr>
          <p:cNvPr id="52396" name="Group 172"/>
          <p:cNvGraphicFramePr>
            <a:graphicFrameLocks noGrp="1"/>
          </p:cNvGraphicFramePr>
          <p:nvPr>
            <p:ph sz="half" idx="2"/>
          </p:nvPr>
        </p:nvGraphicFramePr>
        <p:xfrm>
          <a:off x="2794000" y="2286000"/>
          <a:ext cx="5207000" cy="2476500"/>
        </p:xfrm>
        <a:graphic>
          <a:graphicData uri="http://schemas.openxmlformats.org/drawingml/2006/table">
            <a:tbl>
              <a:tblPr/>
              <a:tblGrid>
                <a:gridCol w="635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97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A</a:t>
                      </a:r>
                    </a:p>
                  </a:txBody>
                  <a:tcPr marL="76200" marR="76200"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B</a:t>
                      </a:r>
                    </a:p>
                  </a:txBody>
                  <a:tcPr marL="76200" marR="76200"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A</a:t>
                      </a:r>
                      <a:r>
                        <a:rPr kumimoji="0" lang="en-US" sz="2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∩B</a:t>
                      </a:r>
                    </a:p>
                  </a:txBody>
                  <a:tcPr marL="76200" marR="76200"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AUB</a:t>
                      </a:r>
                    </a:p>
                  </a:txBody>
                  <a:tcPr marL="76200" marR="76200"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(A</a:t>
                      </a:r>
                      <a:r>
                        <a:rPr kumimoji="0" lang="en-US" sz="2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∩B)’</a:t>
                      </a:r>
                    </a:p>
                  </a:txBody>
                  <a:tcPr marL="76200" marR="76200"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(A</a:t>
                      </a:r>
                      <a:r>
                        <a:rPr kumimoji="0" lang="en-US" sz="2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UB)’</a:t>
                      </a:r>
                    </a:p>
                  </a:txBody>
                  <a:tcPr marL="76200" marR="76200"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€</a:t>
                      </a:r>
                    </a:p>
                  </a:txBody>
                  <a:tcPr marL="76200" marR="76200"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€</a:t>
                      </a:r>
                    </a:p>
                  </a:txBody>
                  <a:tcPr marL="76200" marR="76200"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d-ID" sz="2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76200" marR="76200"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d-ID" sz="2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76200" marR="76200"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d-ID" sz="2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76200" marR="76200"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d-ID" sz="2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76200" marR="76200"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€</a:t>
                      </a:r>
                    </a:p>
                  </a:txBody>
                  <a:tcPr marL="76200" marR="76200"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€</a:t>
                      </a:r>
                    </a:p>
                  </a:txBody>
                  <a:tcPr marL="76200" marR="76200"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d-ID" sz="2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76200" marR="76200"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d-ID" sz="2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76200" marR="76200"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d-ID" sz="2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76200" marR="76200"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d-ID" sz="2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76200" marR="76200"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€</a:t>
                      </a:r>
                    </a:p>
                  </a:txBody>
                  <a:tcPr marL="76200" marR="76200"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€</a:t>
                      </a:r>
                    </a:p>
                  </a:txBody>
                  <a:tcPr marL="76200" marR="76200"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d-ID" sz="2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76200" marR="76200"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d-ID" sz="2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76200" marR="76200"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d-ID" sz="2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76200" marR="76200"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d-ID" sz="2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76200" marR="76200"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508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€</a:t>
                      </a:r>
                    </a:p>
                  </a:txBody>
                  <a:tcPr marL="76200" marR="76200"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€</a:t>
                      </a:r>
                    </a:p>
                  </a:txBody>
                  <a:tcPr marL="76200" marR="76200"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d-ID" sz="2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76200" marR="76200"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d-ID" sz="2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76200" marR="76200"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d-ID" sz="2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76200" marR="76200"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d-ID" sz="2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76200" marR="76200"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1746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</a:rPr>
              <a:t>Matematika Ekonomi</a:t>
            </a:r>
          </a:p>
        </p:txBody>
      </p:sp>
      <p:sp>
        <p:nvSpPr>
          <p:cNvPr id="31747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0D0F079-AFB9-4D9B-9D18-7E8F23187490}" type="slidenum">
              <a:rPr lang="en-US">
                <a:latin typeface="Arial" charset="0"/>
              </a:rPr>
              <a:pPr/>
              <a:t>18</a:t>
            </a:fld>
            <a:endParaRPr lang="en-US">
              <a:latin typeface="Arial" charset="0"/>
            </a:endParaRPr>
          </a:p>
        </p:txBody>
      </p:sp>
      <p:sp>
        <p:nvSpPr>
          <p:cNvPr id="31793" name="Line 65"/>
          <p:cNvSpPr>
            <a:spLocks noChangeShapeType="1"/>
          </p:cNvSpPr>
          <p:nvPr/>
        </p:nvSpPr>
        <p:spPr bwMode="auto">
          <a:xfrm flipH="1">
            <a:off x="6604000" y="1212103"/>
            <a:ext cx="127000" cy="3175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31794" name="Line 67"/>
          <p:cNvSpPr>
            <a:spLocks noChangeShapeType="1"/>
          </p:cNvSpPr>
          <p:nvPr/>
        </p:nvSpPr>
        <p:spPr bwMode="auto">
          <a:xfrm flipV="1">
            <a:off x="3492500" y="3365500"/>
            <a:ext cx="254000" cy="254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31795" name="Line 68"/>
          <p:cNvSpPr>
            <a:spLocks noChangeShapeType="1"/>
          </p:cNvSpPr>
          <p:nvPr/>
        </p:nvSpPr>
        <p:spPr bwMode="auto">
          <a:xfrm flipH="1">
            <a:off x="2921000" y="3873500"/>
            <a:ext cx="127000" cy="3175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31796" name="Line 69"/>
          <p:cNvSpPr>
            <a:spLocks noChangeShapeType="1"/>
          </p:cNvSpPr>
          <p:nvPr/>
        </p:nvSpPr>
        <p:spPr bwMode="auto">
          <a:xfrm flipH="1">
            <a:off x="2921000" y="4381500"/>
            <a:ext cx="127000" cy="254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31797" name="Line 70"/>
          <p:cNvSpPr>
            <a:spLocks noChangeShapeType="1"/>
          </p:cNvSpPr>
          <p:nvPr/>
        </p:nvSpPr>
        <p:spPr bwMode="auto">
          <a:xfrm flipH="1">
            <a:off x="3556000" y="4381500"/>
            <a:ext cx="190500" cy="254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</a:rPr>
              <a:t>Matematika Ekonomi</a:t>
            </a:r>
          </a:p>
        </p:txBody>
      </p:sp>
      <p:sp>
        <p:nvSpPr>
          <p:cNvPr id="3277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3D4E183-BAC4-4EC9-9F3B-6BF4A3758A10}" type="slidenum">
              <a:rPr lang="en-US">
                <a:latin typeface="Arial" charset="0"/>
              </a:rPr>
              <a:pPr/>
              <a:t>19</a:t>
            </a:fld>
            <a:endParaRPr lang="en-US">
              <a:latin typeface="Arial" charset="0"/>
            </a:endParaRPr>
          </a:p>
        </p:txBody>
      </p:sp>
      <p:sp>
        <p:nvSpPr>
          <p:cNvPr id="32772" name="Text Box 2"/>
          <p:cNvSpPr txBox="1">
            <a:spLocks noChangeArrowheads="1"/>
          </p:cNvSpPr>
          <p:nvPr/>
        </p:nvSpPr>
        <p:spPr bwMode="auto">
          <a:xfrm>
            <a:off x="2603500" y="381000"/>
            <a:ext cx="2730500" cy="502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667" b="1"/>
              <a:t>Hubungan</a:t>
            </a:r>
          </a:p>
        </p:txBody>
      </p:sp>
      <p:sp>
        <p:nvSpPr>
          <p:cNvPr id="32773" name="Text Box 3"/>
          <p:cNvSpPr txBox="1">
            <a:spLocks noChangeArrowheads="1"/>
          </p:cNvSpPr>
          <p:nvPr/>
        </p:nvSpPr>
        <p:spPr bwMode="auto">
          <a:xfrm>
            <a:off x="2603500" y="990865"/>
            <a:ext cx="7048500" cy="451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id-ID" sz="2333"/>
          </a:p>
        </p:txBody>
      </p:sp>
      <p:sp>
        <p:nvSpPr>
          <p:cNvPr id="32774" name="Text Box 4"/>
          <p:cNvSpPr txBox="1">
            <a:spLocks noChangeArrowheads="1"/>
          </p:cNvSpPr>
          <p:nvPr/>
        </p:nvSpPr>
        <p:spPr bwMode="auto">
          <a:xfrm>
            <a:off x="2603500" y="914136"/>
            <a:ext cx="7112000" cy="5549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endParaRPr lang="en-US" sz="2333"/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sz="2333" b="1"/>
              <a:t>Himpunan Hasil kali Cartesius</a:t>
            </a:r>
          </a:p>
          <a:p>
            <a:pPr algn="just">
              <a:lnSpc>
                <a:spcPct val="80000"/>
              </a:lnSpc>
              <a:spcBef>
                <a:spcPct val="50000"/>
              </a:spcBef>
            </a:pPr>
            <a:r>
              <a:rPr lang="en-US" sz="2333"/>
              <a:t>Apabila ada dua himpunan X dan Y masing-masing  x </a:t>
            </a:r>
            <a:r>
              <a:rPr lang="el-GR" sz="2333">
                <a:cs typeface="Arial" charset="0"/>
              </a:rPr>
              <a:t>ε</a:t>
            </a:r>
            <a:r>
              <a:rPr lang="en-US" sz="2333">
                <a:cs typeface="Arial" charset="0"/>
              </a:rPr>
              <a:t> X dan y </a:t>
            </a:r>
            <a:r>
              <a:rPr lang="el-GR" sz="2333">
                <a:cs typeface="Arial" charset="0"/>
              </a:rPr>
              <a:t>ε</a:t>
            </a:r>
            <a:r>
              <a:rPr lang="en-US" sz="2333">
                <a:cs typeface="Arial" charset="0"/>
              </a:rPr>
              <a:t> Y, maka dari dua himpunan terserbut dapat disusun himpunan yang beranggotakan pasangan urut atau pasangan tersusun  (x, y).</a:t>
            </a:r>
          </a:p>
          <a:p>
            <a:pPr algn="just">
              <a:lnSpc>
                <a:spcPct val="80000"/>
              </a:lnSpc>
              <a:spcBef>
                <a:spcPct val="50000"/>
              </a:spcBef>
            </a:pPr>
            <a:r>
              <a:rPr lang="en-US" sz="2333">
                <a:cs typeface="Arial" charset="0"/>
              </a:rPr>
              <a:t>Contoh sederhana, misalkan nilai ujian mate-matika diberi dari angka 1 hingga 4, sedang-kan pekerjaan rumah diberi angka 1 hingga 3.</a:t>
            </a:r>
          </a:p>
          <a:p>
            <a:pPr algn="just">
              <a:lnSpc>
                <a:spcPct val="80000"/>
              </a:lnSpc>
              <a:spcBef>
                <a:spcPct val="50000"/>
              </a:spcBef>
            </a:pPr>
            <a:endParaRPr lang="en-US" sz="2333">
              <a:cs typeface="Arial" charset="0"/>
            </a:endParaRPr>
          </a:p>
          <a:p>
            <a:r>
              <a:rPr lang="en-US" sz="2333"/>
              <a:t>Jadi : X = {1, 2, 3, 4} sedangkan</a:t>
            </a:r>
          </a:p>
          <a:p>
            <a:r>
              <a:rPr lang="en-US" sz="2333"/>
              <a:t>          Y = {1, 2, 3}</a:t>
            </a:r>
          </a:p>
          <a:p>
            <a:endParaRPr lang="en-US" sz="2333"/>
          </a:p>
          <a:p>
            <a:r>
              <a:rPr lang="en-US" sz="2333"/>
              <a:t>Himpunan hasil kali Cartesius adalah:</a:t>
            </a:r>
          </a:p>
          <a:p>
            <a:r>
              <a:rPr lang="en-US" sz="2333"/>
              <a:t>X x Y = {(x, y)/ x </a:t>
            </a:r>
            <a:r>
              <a:rPr lang="el-GR" sz="2333"/>
              <a:t>ε</a:t>
            </a:r>
            <a:r>
              <a:rPr lang="en-US" sz="2333"/>
              <a:t> X, y </a:t>
            </a:r>
            <a:r>
              <a:rPr lang="el-GR" sz="2333"/>
              <a:t>ε</a:t>
            </a:r>
            <a:r>
              <a:rPr lang="en-US" sz="2333"/>
              <a:t> Y}</a:t>
            </a:r>
          </a:p>
        </p:txBody>
      </p:sp>
    </p:spTree>
  </p:cSld>
  <p:clrMapOvr>
    <a:masterClrMapping/>
  </p:clrMapOvr>
  <p:transition spd="med">
    <p:zoom dir="in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</a:rPr>
              <a:t>Matematika Ekonomi</a:t>
            </a:r>
          </a:p>
        </p:txBody>
      </p:sp>
      <p:sp>
        <p:nvSpPr>
          <p:cNvPr id="3379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22B4EAF-69FE-4E12-B870-38BD24837632}" type="slidenum">
              <a:rPr lang="en-US">
                <a:latin typeface="Arial" charset="0"/>
              </a:rPr>
              <a:pPr/>
              <a:t>20</a:t>
            </a:fld>
            <a:endParaRPr lang="en-US">
              <a:latin typeface="Arial" charset="0"/>
            </a:endParaRPr>
          </a:p>
        </p:txBody>
      </p:sp>
      <p:sp>
        <p:nvSpPr>
          <p:cNvPr id="33796" name="Text Box 2"/>
          <p:cNvSpPr txBox="1">
            <a:spLocks noChangeArrowheads="1"/>
          </p:cNvSpPr>
          <p:nvPr/>
        </p:nvSpPr>
        <p:spPr bwMode="auto">
          <a:xfrm>
            <a:off x="2540000" y="306917"/>
            <a:ext cx="7112000" cy="5225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149569" indent="-1149569">
              <a:lnSpc>
                <a:spcPct val="80000"/>
              </a:lnSpc>
              <a:spcBef>
                <a:spcPct val="50000"/>
              </a:spcBef>
            </a:pPr>
            <a:r>
              <a:rPr lang="en-US" sz="2667"/>
              <a:t>  </a:t>
            </a:r>
            <a:r>
              <a:rPr lang="en-US" sz="2667">
                <a:cs typeface="Arial" charset="0"/>
              </a:rPr>
              <a:t>Cara mendapatkan himpunan X x Y tsb:</a:t>
            </a:r>
          </a:p>
          <a:p>
            <a:pPr marL="1149569" indent="-1149569">
              <a:lnSpc>
                <a:spcPct val="70000"/>
              </a:lnSpc>
              <a:spcBef>
                <a:spcPct val="50000"/>
              </a:spcBef>
            </a:pPr>
            <a:r>
              <a:rPr lang="en-US" sz="2667">
                <a:cs typeface="Arial" charset="0"/>
              </a:rPr>
              <a:t>        </a:t>
            </a:r>
            <a:endParaRPr lang="en-US" sz="2333">
              <a:cs typeface="Arial" charset="0"/>
            </a:endParaRPr>
          </a:p>
          <a:p>
            <a:pPr marL="1149569" indent="-1149569">
              <a:lnSpc>
                <a:spcPct val="70000"/>
              </a:lnSpc>
              <a:spcBef>
                <a:spcPct val="50000"/>
              </a:spcBef>
            </a:pPr>
            <a:r>
              <a:rPr lang="en-US" sz="2333">
                <a:cs typeface="Arial" charset="0"/>
              </a:rPr>
              <a:t>  X 	   1              2	              3</a:t>
            </a:r>
          </a:p>
          <a:p>
            <a:pPr marL="1149569" indent="-1149569">
              <a:lnSpc>
                <a:spcPct val="70000"/>
              </a:lnSpc>
              <a:spcBef>
                <a:spcPct val="50000"/>
              </a:spcBef>
            </a:pPr>
            <a:endParaRPr lang="en-US" sz="2333">
              <a:cs typeface="Arial" charset="0"/>
            </a:endParaRPr>
          </a:p>
          <a:p>
            <a:pPr marL="1149569" indent="-1149569">
              <a:lnSpc>
                <a:spcPct val="70000"/>
              </a:lnSpc>
              <a:spcBef>
                <a:spcPct val="50000"/>
              </a:spcBef>
            </a:pPr>
            <a:r>
              <a:rPr lang="en-US" sz="2333">
                <a:cs typeface="Arial" charset="0"/>
              </a:rPr>
              <a:t>     1	(1, 1)       (1, 2)          (1, 3)</a:t>
            </a:r>
          </a:p>
          <a:p>
            <a:pPr marL="1149569" indent="-1149569">
              <a:lnSpc>
                <a:spcPct val="70000"/>
              </a:lnSpc>
              <a:spcBef>
                <a:spcPct val="50000"/>
              </a:spcBef>
            </a:pPr>
            <a:r>
              <a:rPr lang="en-US" sz="2333">
                <a:cs typeface="Arial" charset="0"/>
              </a:rPr>
              <a:t>     2	(2, 1)       (2, 2)          (2, 3)</a:t>
            </a:r>
          </a:p>
          <a:p>
            <a:pPr marL="1149569" indent="-1149569">
              <a:lnSpc>
                <a:spcPct val="70000"/>
              </a:lnSpc>
              <a:spcBef>
                <a:spcPct val="50000"/>
              </a:spcBef>
            </a:pPr>
            <a:r>
              <a:rPr lang="en-US" sz="2333">
                <a:cs typeface="Arial" charset="0"/>
              </a:rPr>
              <a:t>     3       (3, 1)       (3, 2)          (3, 3)</a:t>
            </a:r>
          </a:p>
          <a:p>
            <a:pPr marL="1149569" indent="-1149569">
              <a:lnSpc>
                <a:spcPct val="70000"/>
              </a:lnSpc>
              <a:spcBef>
                <a:spcPct val="50000"/>
              </a:spcBef>
            </a:pPr>
            <a:r>
              <a:rPr lang="en-US" sz="2333">
                <a:cs typeface="Arial" charset="0"/>
              </a:rPr>
              <a:t>     4       (4, 1)       (4, 2)          (4, 3)</a:t>
            </a:r>
          </a:p>
          <a:p>
            <a:pPr marL="1149569" indent="-1149569">
              <a:lnSpc>
                <a:spcPct val="70000"/>
              </a:lnSpc>
              <a:spcBef>
                <a:spcPct val="50000"/>
              </a:spcBef>
            </a:pPr>
            <a:endParaRPr lang="en-US" sz="2333">
              <a:cs typeface="Arial" charset="0"/>
            </a:endParaRPr>
          </a:p>
          <a:p>
            <a:pPr marL="1149569" indent="-1149569">
              <a:lnSpc>
                <a:spcPct val="70000"/>
              </a:lnSpc>
              <a:spcBef>
                <a:spcPct val="50000"/>
              </a:spcBef>
            </a:pPr>
            <a:r>
              <a:rPr lang="en-US" sz="2333"/>
              <a:t>X x Y = {(1,1), (1,2), (1,3), (2,1), (2,2), (2,3), (3,1), </a:t>
            </a:r>
          </a:p>
          <a:p>
            <a:pPr marL="1149569" indent="-1149569">
              <a:lnSpc>
                <a:spcPct val="70000"/>
              </a:lnSpc>
              <a:spcBef>
                <a:spcPct val="50000"/>
              </a:spcBef>
            </a:pPr>
            <a:r>
              <a:rPr lang="en-US" sz="2333"/>
              <a:t>	(3,2), (3,3), (4,1), (4,2), (4,3)}</a:t>
            </a:r>
          </a:p>
          <a:p>
            <a:pPr marL="1149569" indent="-1149569">
              <a:lnSpc>
                <a:spcPct val="70000"/>
              </a:lnSpc>
              <a:spcBef>
                <a:spcPct val="50000"/>
              </a:spcBef>
            </a:pPr>
            <a:endParaRPr lang="el-GR" sz="2333">
              <a:cs typeface="Arial" charset="0"/>
            </a:endParaRPr>
          </a:p>
        </p:txBody>
      </p:sp>
      <p:sp>
        <p:nvSpPr>
          <p:cNvPr id="33797" name="Line 3"/>
          <p:cNvSpPr>
            <a:spLocks noChangeShapeType="1"/>
          </p:cNvSpPr>
          <p:nvPr/>
        </p:nvSpPr>
        <p:spPr bwMode="auto">
          <a:xfrm>
            <a:off x="3683000" y="1270000"/>
            <a:ext cx="3873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33798" name="Line 4"/>
          <p:cNvSpPr>
            <a:spLocks noChangeShapeType="1"/>
          </p:cNvSpPr>
          <p:nvPr/>
        </p:nvSpPr>
        <p:spPr bwMode="auto">
          <a:xfrm>
            <a:off x="3683000" y="889000"/>
            <a:ext cx="0" cy="304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33799" name="Line 5"/>
          <p:cNvSpPr>
            <a:spLocks noChangeShapeType="1"/>
          </p:cNvSpPr>
          <p:nvPr/>
        </p:nvSpPr>
        <p:spPr bwMode="auto">
          <a:xfrm>
            <a:off x="2794000" y="889000"/>
            <a:ext cx="4762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33800" name="Text Box 6"/>
          <p:cNvSpPr txBox="1">
            <a:spLocks noChangeArrowheads="1"/>
          </p:cNvSpPr>
          <p:nvPr/>
        </p:nvSpPr>
        <p:spPr bwMode="auto">
          <a:xfrm>
            <a:off x="5270500" y="889000"/>
            <a:ext cx="381000" cy="451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333"/>
              <a:t>Y</a:t>
            </a:r>
          </a:p>
        </p:txBody>
      </p:sp>
      <p:sp>
        <p:nvSpPr>
          <p:cNvPr id="33801" name="Line 7"/>
          <p:cNvSpPr>
            <a:spLocks noChangeShapeType="1"/>
          </p:cNvSpPr>
          <p:nvPr/>
        </p:nvSpPr>
        <p:spPr bwMode="auto">
          <a:xfrm>
            <a:off x="2794000" y="1651000"/>
            <a:ext cx="4762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33802" name="Line 8"/>
          <p:cNvSpPr>
            <a:spLocks noChangeShapeType="1"/>
          </p:cNvSpPr>
          <p:nvPr/>
        </p:nvSpPr>
        <p:spPr bwMode="auto">
          <a:xfrm>
            <a:off x="3429000" y="2286000"/>
            <a:ext cx="3937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id-ID" sz="1500"/>
          </a:p>
        </p:txBody>
      </p:sp>
      <p:sp>
        <p:nvSpPr>
          <p:cNvPr id="33803" name="Line 9"/>
          <p:cNvSpPr>
            <a:spLocks noChangeShapeType="1"/>
          </p:cNvSpPr>
          <p:nvPr/>
        </p:nvSpPr>
        <p:spPr bwMode="auto">
          <a:xfrm>
            <a:off x="3429000" y="2730500"/>
            <a:ext cx="3937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id-ID" sz="1500"/>
          </a:p>
        </p:txBody>
      </p:sp>
      <p:sp>
        <p:nvSpPr>
          <p:cNvPr id="33804" name="Line 10"/>
          <p:cNvSpPr>
            <a:spLocks noChangeShapeType="1"/>
          </p:cNvSpPr>
          <p:nvPr/>
        </p:nvSpPr>
        <p:spPr bwMode="auto">
          <a:xfrm>
            <a:off x="3429000" y="3175000"/>
            <a:ext cx="3937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id-ID" sz="1500"/>
          </a:p>
        </p:txBody>
      </p:sp>
      <p:sp>
        <p:nvSpPr>
          <p:cNvPr id="33805" name="Line 11"/>
          <p:cNvSpPr>
            <a:spLocks noChangeShapeType="1"/>
          </p:cNvSpPr>
          <p:nvPr/>
        </p:nvSpPr>
        <p:spPr bwMode="auto">
          <a:xfrm>
            <a:off x="3429000" y="3556000"/>
            <a:ext cx="40005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id-ID" sz="1500"/>
          </a:p>
        </p:txBody>
      </p:sp>
      <p:sp>
        <p:nvSpPr>
          <p:cNvPr id="33806" name="Line 12"/>
          <p:cNvSpPr>
            <a:spLocks noChangeShapeType="1"/>
          </p:cNvSpPr>
          <p:nvPr/>
        </p:nvSpPr>
        <p:spPr bwMode="auto">
          <a:xfrm>
            <a:off x="4127500" y="1778000"/>
            <a:ext cx="0" cy="20955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id-ID" sz="1500"/>
          </a:p>
        </p:txBody>
      </p:sp>
      <p:sp>
        <p:nvSpPr>
          <p:cNvPr id="33807" name="Line 13"/>
          <p:cNvSpPr>
            <a:spLocks noChangeShapeType="1"/>
          </p:cNvSpPr>
          <p:nvPr/>
        </p:nvSpPr>
        <p:spPr bwMode="auto">
          <a:xfrm>
            <a:off x="5397500" y="1778000"/>
            <a:ext cx="0" cy="20955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id-ID" sz="1500"/>
          </a:p>
        </p:txBody>
      </p:sp>
      <p:sp>
        <p:nvSpPr>
          <p:cNvPr id="33808" name="Line 14"/>
          <p:cNvSpPr>
            <a:spLocks noChangeShapeType="1"/>
          </p:cNvSpPr>
          <p:nvPr/>
        </p:nvSpPr>
        <p:spPr bwMode="auto">
          <a:xfrm>
            <a:off x="6921500" y="1841500"/>
            <a:ext cx="0" cy="19685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id-ID" sz="1500"/>
          </a:p>
        </p:txBody>
      </p:sp>
    </p:spTree>
  </p:cSld>
  <p:clrMapOvr>
    <a:masterClrMapping/>
  </p:clrMapOvr>
  <p:transition spd="med">
    <p:zoom dir="in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</a:rPr>
              <a:t>Matematika Ekonomi</a:t>
            </a:r>
          </a:p>
        </p:txBody>
      </p:sp>
      <p:sp>
        <p:nvSpPr>
          <p:cNvPr id="3481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7376921-01A6-4E65-9A86-2EBA12913F1C}" type="slidenum">
              <a:rPr lang="en-US">
                <a:latin typeface="Arial" charset="0"/>
              </a:rPr>
              <a:pPr/>
              <a:t>21</a:t>
            </a:fld>
            <a:endParaRPr lang="en-US">
              <a:latin typeface="Arial" charset="0"/>
            </a:endParaRPr>
          </a:p>
        </p:txBody>
      </p:sp>
      <p:sp>
        <p:nvSpPr>
          <p:cNvPr id="34820" name="Text Box 2"/>
          <p:cNvSpPr txBox="1">
            <a:spLocks noChangeArrowheads="1"/>
          </p:cNvSpPr>
          <p:nvPr/>
        </p:nvSpPr>
        <p:spPr bwMode="auto">
          <a:xfrm>
            <a:off x="2476500" y="306917"/>
            <a:ext cx="7175500" cy="4914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185286" indent="-1185286">
              <a:spcBef>
                <a:spcPct val="50000"/>
              </a:spcBef>
            </a:pPr>
            <a:r>
              <a:rPr lang="en-US" sz="2667" dirty="0"/>
              <a:t> </a:t>
            </a:r>
            <a:r>
              <a:rPr lang="en-US" sz="2333" dirty="0" err="1"/>
              <a:t>Himpunan</a:t>
            </a:r>
            <a:r>
              <a:rPr lang="en-US" sz="2333" dirty="0"/>
              <a:t> </a:t>
            </a:r>
            <a:r>
              <a:rPr lang="en-US" sz="2333" dirty="0" err="1"/>
              <a:t>hasil</a:t>
            </a:r>
            <a:r>
              <a:rPr lang="en-US" sz="2333" dirty="0"/>
              <a:t> kali </a:t>
            </a:r>
            <a:r>
              <a:rPr lang="en-US" sz="2333" dirty="0" err="1"/>
              <a:t>Cartesius</a:t>
            </a:r>
            <a:r>
              <a:rPr lang="en-US" sz="2333" dirty="0"/>
              <a:t> </a:t>
            </a:r>
            <a:r>
              <a:rPr lang="en-US" sz="2333" dirty="0" err="1"/>
              <a:t>dapat</a:t>
            </a:r>
            <a:r>
              <a:rPr lang="en-US" sz="2333" dirty="0"/>
              <a:t> </a:t>
            </a:r>
            <a:r>
              <a:rPr lang="en-US" sz="2333" dirty="0" err="1"/>
              <a:t>digambarkan</a:t>
            </a:r>
            <a:r>
              <a:rPr lang="en-US" sz="2333" dirty="0"/>
              <a:t> </a:t>
            </a:r>
            <a:r>
              <a:rPr lang="en-US" sz="2333" dirty="0" err="1"/>
              <a:t>dalam</a:t>
            </a:r>
            <a:r>
              <a:rPr lang="en-US" sz="2333" dirty="0"/>
              <a:t> </a:t>
            </a:r>
            <a:r>
              <a:rPr lang="en-US" sz="2333" dirty="0" err="1"/>
              <a:t>sistem</a:t>
            </a:r>
            <a:r>
              <a:rPr lang="en-US" sz="2333" dirty="0"/>
              <a:t> </a:t>
            </a:r>
            <a:r>
              <a:rPr lang="en-US" sz="2333" dirty="0" err="1"/>
              <a:t>koordinat</a:t>
            </a:r>
            <a:r>
              <a:rPr lang="en-US" sz="2333" dirty="0"/>
              <a:t> </a:t>
            </a:r>
            <a:r>
              <a:rPr lang="en-US" sz="2333" dirty="0" err="1"/>
              <a:t>cartesius</a:t>
            </a:r>
            <a:r>
              <a:rPr lang="en-US" sz="2333" dirty="0"/>
              <a:t> </a:t>
            </a:r>
            <a:r>
              <a:rPr lang="en-US" sz="2333" dirty="0" err="1"/>
              <a:t>berikut</a:t>
            </a:r>
            <a:r>
              <a:rPr lang="en-US" sz="2333" dirty="0"/>
              <a:t>:</a:t>
            </a:r>
          </a:p>
          <a:p>
            <a:pPr marL="1185286" indent="-1185286">
              <a:spcBef>
                <a:spcPct val="50000"/>
              </a:spcBef>
            </a:pPr>
            <a:r>
              <a:rPr lang="en-US" sz="2667" dirty="0"/>
              <a:t>   Y</a:t>
            </a:r>
          </a:p>
          <a:p>
            <a:pPr marL="1185286" indent="-1185286">
              <a:spcBef>
                <a:spcPct val="50000"/>
              </a:spcBef>
            </a:pPr>
            <a:r>
              <a:rPr lang="en-US" sz="2667" dirty="0"/>
              <a:t>   </a:t>
            </a:r>
          </a:p>
          <a:p>
            <a:pPr marL="1185286" indent="-1185286">
              <a:spcBef>
                <a:spcPct val="50000"/>
              </a:spcBef>
            </a:pPr>
            <a:r>
              <a:rPr lang="en-US" sz="2667" dirty="0"/>
              <a:t>   3       </a:t>
            </a:r>
            <a:r>
              <a:rPr lang="en-US" sz="2667" dirty="0">
                <a:cs typeface="Arial" charset="0"/>
              </a:rPr>
              <a:t>•     •     •     •</a:t>
            </a:r>
          </a:p>
          <a:p>
            <a:pPr marL="1185286" indent="-1185286">
              <a:spcBef>
                <a:spcPct val="50000"/>
              </a:spcBef>
            </a:pPr>
            <a:r>
              <a:rPr lang="en-US" sz="2667" dirty="0"/>
              <a:t>   2       </a:t>
            </a:r>
            <a:r>
              <a:rPr lang="en-US" sz="2667" dirty="0">
                <a:cs typeface="Arial" charset="0"/>
              </a:rPr>
              <a:t>•     •     •     •</a:t>
            </a:r>
          </a:p>
          <a:p>
            <a:pPr marL="1185286" indent="-1185286">
              <a:spcBef>
                <a:spcPct val="50000"/>
              </a:spcBef>
            </a:pPr>
            <a:r>
              <a:rPr lang="en-US" sz="2667" dirty="0"/>
              <a:t>   1       </a:t>
            </a:r>
            <a:r>
              <a:rPr lang="en-US" sz="2667" dirty="0">
                <a:cs typeface="Arial" charset="0"/>
              </a:rPr>
              <a:t>•     •     •     •</a:t>
            </a:r>
          </a:p>
          <a:p>
            <a:pPr marL="1185286" indent="-1185286">
              <a:spcBef>
                <a:spcPct val="50000"/>
              </a:spcBef>
            </a:pPr>
            <a:r>
              <a:rPr lang="en-US" sz="2667" dirty="0"/>
              <a:t>   0      1     2    3    4    X	</a:t>
            </a:r>
          </a:p>
        </p:txBody>
      </p:sp>
      <p:sp>
        <p:nvSpPr>
          <p:cNvPr id="34821" name="Line 3"/>
          <p:cNvSpPr>
            <a:spLocks noChangeShapeType="1"/>
          </p:cNvSpPr>
          <p:nvPr/>
        </p:nvSpPr>
        <p:spPr bwMode="auto">
          <a:xfrm flipV="1">
            <a:off x="3048000" y="1460500"/>
            <a:ext cx="0" cy="292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d-ID" sz="1500"/>
          </a:p>
        </p:txBody>
      </p:sp>
      <p:sp>
        <p:nvSpPr>
          <p:cNvPr id="34822" name="Line 4"/>
          <p:cNvSpPr>
            <a:spLocks noChangeShapeType="1"/>
          </p:cNvSpPr>
          <p:nvPr/>
        </p:nvSpPr>
        <p:spPr bwMode="auto">
          <a:xfrm>
            <a:off x="3048000" y="4381500"/>
            <a:ext cx="3175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d-ID" sz="1500"/>
          </a:p>
        </p:txBody>
      </p:sp>
      <p:sp>
        <p:nvSpPr>
          <p:cNvPr id="34823" name="Text Box 5"/>
          <p:cNvSpPr txBox="1">
            <a:spLocks noChangeArrowheads="1"/>
          </p:cNvSpPr>
          <p:nvPr/>
        </p:nvSpPr>
        <p:spPr bwMode="auto">
          <a:xfrm>
            <a:off x="2762250" y="5264162"/>
            <a:ext cx="3619500" cy="116935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333" dirty="0" err="1"/>
              <a:t>Gbr</a:t>
            </a:r>
            <a:r>
              <a:rPr lang="en-US" sz="2333" dirty="0"/>
              <a:t>: </a:t>
            </a:r>
            <a:r>
              <a:rPr lang="en-US" sz="2333" dirty="0" err="1"/>
              <a:t>Hubungan</a:t>
            </a:r>
            <a:r>
              <a:rPr lang="en-US" sz="2333" dirty="0"/>
              <a:t> </a:t>
            </a:r>
            <a:r>
              <a:rPr lang="en-US" sz="2333" dirty="0" err="1"/>
              <a:t>nilai</a:t>
            </a:r>
            <a:r>
              <a:rPr lang="en-US" sz="2333" dirty="0"/>
              <a:t> </a:t>
            </a:r>
            <a:r>
              <a:rPr lang="en-US" sz="2333" dirty="0" err="1"/>
              <a:t>ujian</a:t>
            </a:r>
            <a:r>
              <a:rPr lang="en-US" sz="2333" dirty="0"/>
              <a:t> dan </a:t>
            </a:r>
            <a:r>
              <a:rPr lang="en-US" sz="2333" dirty="0" err="1"/>
              <a:t>nilai</a:t>
            </a:r>
            <a:r>
              <a:rPr lang="en-US" sz="2333" dirty="0"/>
              <a:t> </a:t>
            </a:r>
            <a:r>
              <a:rPr lang="en-US" sz="2333" dirty="0" err="1"/>
              <a:t>pekerjaan</a:t>
            </a:r>
            <a:r>
              <a:rPr lang="en-US" sz="2333" dirty="0"/>
              <a:t> </a:t>
            </a:r>
            <a:r>
              <a:rPr lang="en-US" sz="2333" dirty="0" err="1"/>
              <a:t>rumah</a:t>
            </a:r>
            <a:endParaRPr lang="en-US" sz="2333" dirty="0"/>
          </a:p>
        </p:txBody>
      </p:sp>
      <p:sp>
        <p:nvSpPr>
          <p:cNvPr id="34824" name="Rectangle 6"/>
          <p:cNvSpPr>
            <a:spLocks noChangeArrowheads="1"/>
          </p:cNvSpPr>
          <p:nvPr/>
        </p:nvSpPr>
        <p:spPr bwMode="auto">
          <a:xfrm>
            <a:off x="3492500" y="3175000"/>
            <a:ext cx="1079500" cy="101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d-ID" sz="1500"/>
          </a:p>
        </p:txBody>
      </p:sp>
      <p:sp>
        <p:nvSpPr>
          <p:cNvPr id="34825" name="Rectangle 7"/>
          <p:cNvSpPr>
            <a:spLocks noChangeArrowheads="1"/>
          </p:cNvSpPr>
          <p:nvPr/>
        </p:nvSpPr>
        <p:spPr bwMode="auto">
          <a:xfrm>
            <a:off x="4762500" y="3175000"/>
            <a:ext cx="952500" cy="101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d-ID" sz="1500"/>
          </a:p>
        </p:txBody>
      </p:sp>
      <p:sp>
        <p:nvSpPr>
          <p:cNvPr id="34826" name="Rectangle 8"/>
          <p:cNvSpPr>
            <a:spLocks noChangeArrowheads="1"/>
          </p:cNvSpPr>
          <p:nvPr/>
        </p:nvSpPr>
        <p:spPr bwMode="auto">
          <a:xfrm>
            <a:off x="3429000" y="2540000"/>
            <a:ext cx="1143000" cy="444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d-ID" sz="1500"/>
          </a:p>
        </p:txBody>
      </p:sp>
      <p:sp>
        <p:nvSpPr>
          <p:cNvPr id="34827" name="Rectangle 9"/>
          <p:cNvSpPr>
            <a:spLocks noChangeArrowheads="1"/>
          </p:cNvSpPr>
          <p:nvPr/>
        </p:nvSpPr>
        <p:spPr bwMode="auto">
          <a:xfrm>
            <a:off x="4762500" y="2540000"/>
            <a:ext cx="952500" cy="444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d-ID" sz="1500"/>
          </a:p>
        </p:txBody>
      </p:sp>
      <p:sp>
        <p:nvSpPr>
          <p:cNvPr id="34828" name="Text Box 10"/>
          <p:cNvSpPr txBox="1">
            <a:spLocks noChangeArrowheads="1"/>
          </p:cNvSpPr>
          <p:nvPr/>
        </p:nvSpPr>
        <p:spPr bwMode="auto">
          <a:xfrm>
            <a:off x="3810000" y="2540000"/>
            <a:ext cx="508000" cy="451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333"/>
              <a:t>H</a:t>
            </a:r>
            <a:r>
              <a:rPr lang="en-US" sz="2333" baseline="-25000"/>
              <a:t>1</a:t>
            </a:r>
            <a:endParaRPr lang="en-US" sz="2333"/>
          </a:p>
        </p:txBody>
      </p:sp>
      <p:sp>
        <p:nvSpPr>
          <p:cNvPr id="34829" name="Text Box 11"/>
          <p:cNvSpPr txBox="1">
            <a:spLocks noChangeArrowheads="1"/>
          </p:cNvSpPr>
          <p:nvPr/>
        </p:nvSpPr>
        <p:spPr bwMode="auto">
          <a:xfrm>
            <a:off x="3810000" y="3492500"/>
            <a:ext cx="571500" cy="451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333"/>
              <a:t>H</a:t>
            </a:r>
            <a:r>
              <a:rPr lang="en-US" sz="2333" baseline="-25000"/>
              <a:t>2</a:t>
            </a:r>
            <a:endParaRPr lang="en-US" sz="2333"/>
          </a:p>
        </p:txBody>
      </p:sp>
      <p:sp>
        <p:nvSpPr>
          <p:cNvPr id="34830" name="Text Box 12"/>
          <p:cNvSpPr txBox="1">
            <a:spLocks noChangeArrowheads="1"/>
          </p:cNvSpPr>
          <p:nvPr/>
        </p:nvSpPr>
        <p:spPr bwMode="auto">
          <a:xfrm>
            <a:off x="5016500" y="3492500"/>
            <a:ext cx="571500" cy="451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333"/>
              <a:t>H</a:t>
            </a:r>
            <a:r>
              <a:rPr lang="en-US" sz="2333" baseline="-25000"/>
              <a:t>3</a:t>
            </a:r>
            <a:endParaRPr lang="en-US" sz="2333"/>
          </a:p>
        </p:txBody>
      </p:sp>
      <p:sp>
        <p:nvSpPr>
          <p:cNvPr id="34831" name="Text Box 13"/>
          <p:cNvSpPr txBox="1">
            <a:spLocks noChangeArrowheads="1"/>
          </p:cNvSpPr>
          <p:nvPr/>
        </p:nvSpPr>
        <p:spPr bwMode="auto">
          <a:xfrm>
            <a:off x="5016500" y="2476500"/>
            <a:ext cx="635000" cy="451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333"/>
              <a:t>H</a:t>
            </a:r>
            <a:r>
              <a:rPr lang="en-US" sz="2333" baseline="-25000"/>
              <a:t>4</a:t>
            </a:r>
            <a:endParaRPr lang="en-US" sz="2333"/>
          </a:p>
        </p:txBody>
      </p:sp>
      <p:sp>
        <p:nvSpPr>
          <p:cNvPr id="34832" name="Text Box 15"/>
          <p:cNvSpPr txBox="1">
            <a:spLocks noChangeArrowheads="1"/>
          </p:cNvSpPr>
          <p:nvPr/>
        </p:nvSpPr>
        <p:spPr bwMode="auto">
          <a:xfrm>
            <a:off x="5969000" y="1524000"/>
            <a:ext cx="3683000" cy="170790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333"/>
              <a:t>PR = {1, 2} malas          PR = {3, 4} rajin </a:t>
            </a:r>
          </a:p>
          <a:p>
            <a:pPr>
              <a:spcBef>
                <a:spcPct val="50000"/>
              </a:spcBef>
            </a:pPr>
            <a:r>
              <a:rPr lang="en-US" sz="2333"/>
              <a:t>U = {1, 2} kurang mengerti U = {3} pintar</a:t>
            </a:r>
          </a:p>
        </p:txBody>
      </p:sp>
      <p:sp>
        <p:nvSpPr>
          <p:cNvPr id="34833" name="AutoShape 16"/>
          <p:cNvSpPr>
            <a:spLocks noChangeArrowheads="1"/>
          </p:cNvSpPr>
          <p:nvPr/>
        </p:nvSpPr>
        <p:spPr bwMode="auto">
          <a:xfrm>
            <a:off x="7937500" y="3238500"/>
            <a:ext cx="317500" cy="1905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d-ID" sz="1500"/>
          </a:p>
        </p:txBody>
      </p:sp>
      <p:sp>
        <p:nvSpPr>
          <p:cNvPr id="34834" name="Text Box 17"/>
          <p:cNvSpPr txBox="1">
            <a:spLocks noChangeArrowheads="1"/>
          </p:cNvSpPr>
          <p:nvPr/>
        </p:nvSpPr>
        <p:spPr bwMode="auto">
          <a:xfrm>
            <a:off x="6731000" y="3429000"/>
            <a:ext cx="3175000" cy="350294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333" dirty="0" err="1"/>
              <a:t>Terdapat</a:t>
            </a:r>
            <a:r>
              <a:rPr lang="en-US" sz="2333" dirty="0"/>
              <a:t> 4 </a:t>
            </a:r>
            <a:r>
              <a:rPr lang="en-US" sz="2333" dirty="0" err="1"/>
              <a:t>himp</a:t>
            </a:r>
            <a:r>
              <a:rPr lang="en-US" sz="2333" dirty="0"/>
              <a:t> bag</a:t>
            </a:r>
          </a:p>
          <a:p>
            <a:pPr>
              <a:spcBef>
                <a:spcPct val="50000"/>
              </a:spcBef>
            </a:pPr>
            <a:r>
              <a:rPr lang="en-US" sz="2333" dirty="0"/>
              <a:t>H</a:t>
            </a:r>
            <a:r>
              <a:rPr lang="en-US" sz="2333" baseline="-25000" dirty="0"/>
              <a:t>1</a:t>
            </a:r>
            <a:r>
              <a:rPr lang="en-US" sz="2333" dirty="0"/>
              <a:t> = {malas </a:t>
            </a:r>
            <a:r>
              <a:rPr lang="en-US" sz="2333" dirty="0" err="1"/>
              <a:t>ttp</a:t>
            </a:r>
            <a:r>
              <a:rPr lang="en-US" sz="2333" dirty="0"/>
              <a:t> </a:t>
            </a:r>
            <a:r>
              <a:rPr lang="en-US" sz="2333" dirty="0" err="1"/>
              <a:t>pintar</a:t>
            </a:r>
            <a:r>
              <a:rPr lang="en-US" sz="2333" dirty="0"/>
              <a:t>}  H</a:t>
            </a:r>
            <a:r>
              <a:rPr lang="en-US" sz="2333" baseline="-25000" dirty="0"/>
              <a:t>2</a:t>
            </a:r>
            <a:r>
              <a:rPr lang="en-US" sz="2333" dirty="0"/>
              <a:t> = {malas dan 	</a:t>
            </a:r>
            <a:r>
              <a:rPr lang="en-US" sz="2333" dirty="0" err="1"/>
              <a:t>krg</a:t>
            </a:r>
            <a:r>
              <a:rPr lang="en-US" sz="2333" dirty="0"/>
              <a:t> 	</a:t>
            </a:r>
            <a:r>
              <a:rPr lang="en-US" sz="2333" dirty="0" err="1"/>
              <a:t>mengerti</a:t>
            </a:r>
            <a:r>
              <a:rPr lang="en-US" sz="2333" dirty="0"/>
              <a:t>}         H</a:t>
            </a:r>
            <a:r>
              <a:rPr lang="en-US" sz="2333" baseline="-25000" dirty="0"/>
              <a:t>3</a:t>
            </a:r>
            <a:r>
              <a:rPr lang="en-US" sz="2333" dirty="0"/>
              <a:t> = {</a:t>
            </a:r>
            <a:r>
              <a:rPr lang="en-US" sz="2333" dirty="0" err="1"/>
              <a:t>rajin</a:t>
            </a:r>
            <a:r>
              <a:rPr lang="en-US" sz="2333" dirty="0"/>
              <a:t> </a:t>
            </a:r>
            <a:r>
              <a:rPr lang="en-US" sz="2333" dirty="0" err="1"/>
              <a:t>ttp</a:t>
            </a:r>
            <a:r>
              <a:rPr lang="en-US" sz="2333" dirty="0"/>
              <a:t> </a:t>
            </a:r>
            <a:r>
              <a:rPr lang="en-US" sz="2333" dirty="0" err="1"/>
              <a:t>krg</a:t>
            </a:r>
            <a:r>
              <a:rPr lang="en-US" sz="2333" dirty="0"/>
              <a:t> 	</a:t>
            </a:r>
            <a:r>
              <a:rPr lang="en-US" sz="2333" dirty="0" err="1"/>
              <a:t>ngerti</a:t>
            </a:r>
            <a:r>
              <a:rPr lang="en-US" sz="2333" dirty="0"/>
              <a:t>}              H</a:t>
            </a:r>
            <a:r>
              <a:rPr lang="en-US" sz="2333" baseline="-25000" dirty="0"/>
              <a:t>4</a:t>
            </a:r>
            <a:r>
              <a:rPr lang="en-US" sz="2333" dirty="0"/>
              <a:t> = {</a:t>
            </a:r>
            <a:r>
              <a:rPr lang="en-US" sz="2333" dirty="0" err="1"/>
              <a:t>rajin</a:t>
            </a:r>
            <a:r>
              <a:rPr lang="en-US" sz="2333" dirty="0"/>
              <a:t> dan </a:t>
            </a:r>
            <a:r>
              <a:rPr lang="en-US" sz="2333" dirty="0" err="1"/>
              <a:t>pintar</a:t>
            </a:r>
            <a:r>
              <a:rPr lang="en-US" sz="2333" dirty="0"/>
              <a:t>}</a:t>
            </a:r>
          </a:p>
        </p:txBody>
      </p:sp>
    </p:spTree>
  </p:cSld>
  <p:clrMapOvr>
    <a:masterClrMapping/>
  </p:clrMapOvr>
  <p:transition spd="med">
    <p:zoom dir="in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Rectangle 3"/>
          <p:cNvSpPr>
            <a:spLocks noGrp="1" noChangeArrowheads="1"/>
          </p:cNvSpPr>
          <p:nvPr>
            <p:ph idx="1"/>
          </p:nvPr>
        </p:nvSpPr>
        <p:spPr>
          <a:xfrm>
            <a:off x="2667000" y="317500"/>
            <a:ext cx="6858000" cy="5080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b="1"/>
              <a:t>Daerah dan Wilayah (Range) hubungan</a:t>
            </a:r>
          </a:p>
          <a:p>
            <a:pPr eaLnBrk="1" hangingPunct="1"/>
            <a:r>
              <a:rPr lang="en-US"/>
              <a:t>Perhatikan kembali Himpunan hasil kali Cartesius:                                                    H = {(1,1), (1,2), (1,3), (2,1), (2,2), (2,3), 	   (3,1), (3,2), (3,3), (4,1), (4,2), (4,3)} Himpunan unsur-unsur pertama pasangan urut, disebut dengan Daerah hubungan</a:t>
            </a:r>
          </a:p>
          <a:p>
            <a:pPr eaLnBrk="1" hangingPunct="1"/>
            <a:r>
              <a:rPr lang="en-US"/>
              <a:t>D</a:t>
            </a:r>
            <a:r>
              <a:rPr lang="en-US" baseline="-25000"/>
              <a:t>h</a:t>
            </a:r>
            <a:r>
              <a:rPr lang="en-US"/>
              <a:t> = {1, 2, 3, 4}</a:t>
            </a:r>
          </a:p>
          <a:p>
            <a:pPr eaLnBrk="1" hangingPunct="1">
              <a:buFontTx/>
              <a:buNone/>
            </a:pPr>
            <a:r>
              <a:rPr lang="en-US"/>
              <a:t>	Himpunan unsur-unsur kedua pasangan urut, disebut dengan Wilayah hubungan:</a:t>
            </a:r>
          </a:p>
          <a:p>
            <a:pPr eaLnBrk="1" hangingPunct="1"/>
            <a:r>
              <a:rPr lang="en-US"/>
              <a:t>W</a:t>
            </a:r>
            <a:r>
              <a:rPr lang="en-US" baseline="-25000"/>
              <a:t>h</a:t>
            </a:r>
            <a:r>
              <a:rPr lang="en-US"/>
              <a:t> = {1, 2, 3}</a:t>
            </a:r>
          </a:p>
        </p:txBody>
      </p:sp>
      <p:sp>
        <p:nvSpPr>
          <p:cNvPr id="3584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</a:rPr>
              <a:t>Matematika Ekonomi</a:t>
            </a:r>
          </a:p>
        </p:txBody>
      </p:sp>
      <p:sp>
        <p:nvSpPr>
          <p:cNvPr id="3584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D46609F-925B-402F-A515-9FFFCC985873}" type="slidenum">
              <a:rPr lang="en-US">
                <a:latin typeface="Arial" charset="0"/>
              </a:rPr>
              <a:pPr/>
              <a:t>22</a:t>
            </a:fld>
            <a:endParaRPr lang="en-US">
              <a:latin typeface="Arial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3"/>
          <p:cNvSpPr>
            <a:spLocks noGrp="1" noChangeArrowheads="1"/>
          </p:cNvSpPr>
          <p:nvPr>
            <p:ph idx="1"/>
          </p:nvPr>
        </p:nvSpPr>
        <p:spPr>
          <a:xfrm>
            <a:off x="2667000" y="381000"/>
            <a:ext cx="6858000" cy="574542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dirty="0"/>
              <a:t>Kesimpulan:</a:t>
            </a:r>
          </a:p>
          <a:p>
            <a:pPr eaLnBrk="1" hangingPunct="1"/>
            <a:r>
              <a:rPr lang="en-US" dirty="0" err="1"/>
              <a:t>Himpunan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kali </a:t>
            </a:r>
            <a:r>
              <a:rPr lang="en-US" dirty="0" err="1"/>
              <a:t>Cartesius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himpunan</a:t>
            </a:r>
            <a:r>
              <a:rPr lang="en-US" dirty="0"/>
              <a:t> </a:t>
            </a:r>
            <a:r>
              <a:rPr lang="en-US" dirty="0" err="1"/>
              <a:t>pasangan</a:t>
            </a:r>
            <a:r>
              <a:rPr lang="en-US" dirty="0"/>
              <a:t> </a:t>
            </a:r>
            <a:r>
              <a:rPr lang="en-US" dirty="0" err="1"/>
              <a:t>urut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tersusun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(x, y) </a:t>
            </a:r>
            <a:r>
              <a:rPr lang="en-US" dirty="0" err="1"/>
              <a:t>dimana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unsur</a:t>
            </a:r>
            <a:r>
              <a:rPr lang="en-US" dirty="0"/>
              <a:t> x </a:t>
            </a:r>
            <a:r>
              <a:rPr lang="el-GR" dirty="0">
                <a:cs typeface="Arial" charset="0"/>
              </a:rPr>
              <a:t>€</a:t>
            </a:r>
            <a:r>
              <a:rPr lang="en-US" dirty="0"/>
              <a:t> X </a:t>
            </a:r>
            <a:r>
              <a:rPr lang="en-US" dirty="0" err="1"/>
              <a:t>dipasangkan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unsur</a:t>
            </a:r>
            <a:r>
              <a:rPr lang="en-US" dirty="0"/>
              <a:t> y </a:t>
            </a:r>
            <a:r>
              <a:rPr lang="el-GR" dirty="0">
                <a:cs typeface="Arial" charset="0"/>
              </a:rPr>
              <a:t>€</a:t>
            </a:r>
            <a:r>
              <a:rPr lang="en-US" dirty="0"/>
              <a:t> Y.  </a:t>
            </a:r>
          </a:p>
          <a:p>
            <a:pPr eaLnBrk="1" hangingPunct="1"/>
            <a:r>
              <a:rPr lang="en-US" dirty="0"/>
              <a:t>X </a:t>
            </a:r>
            <a:r>
              <a:rPr lang="en-US" dirty="0" err="1"/>
              <a:t>x</a:t>
            </a:r>
            <a:r>
              <a:rPr lang="en-US" dirty="0"/>
              <a:t> Y = { (x, y) / x </a:t>
            </a:r>
            <a:r>
              <a:rPr lang="el-GR" dirty="0">
                <a:cs typeface="Arial" charset="0"/>
              </a:rPr>
              <a:t>€</a:t>
            </a:r>
            <a:r>
              <a:rPr lang="en-US" dirty="0"/>
              <a:t> X, y </a:t>
            </a:r>
            <a:r>
              <a:rPr lang="el-GR" dirty="0">
                <a:cs typeface="Arial" charset="0"/>
              </a:rPr>
              <a:t>€</a:t>
            </a:r>
            <a:r>
              <a:rPr lang="en-US" dirty="0"/>
              <a:t> Y }</a:t>
            </a:r>
          </a:p>
          <a:p>
            <a:pPr eaLnBrk="1" hangingPunct="1"/>
            <a:r>
              <a:rPr lang="en-US" dirty="0"/>
              <a:t>Daerah </a:t>
            </a:r>
            <a:r>
              <a:rPr lang="en-US" dirty="0" err="1"/>
              <a:t>hubungan</a:t>
            </a:r>
            <a:endParaRPr lang="en-US" dirty="0"/>
          </a:p>
          <a:p>
            <a:pPr eaLnBrk="1" hangingPunct="1">
              <a:buFontTx/>
              <a:buNone/>
            </a:pPr>
            <a:r>
              <a:rPr lang="en-US" dirty="0"/>
              <a:t>	D</a:t>
            </a:r>
            <a:r>
              <a:rPr lang="en-US" baseline="-25000" dirty="0"/>
              <a:t>h</a:t>
            </a:r>
            <a:r>
              <a:rPr lang="en-US" dirty="0"/>
              <a:t> = { x / x </a:t>
            </a:r>
            <a:r>
              <a:rPr lang="en-US" dirty="0">
                <a:cs typeface="Arial" charset="0"/>
              </a:rPr>
              <a:t>€ X}</a:t>
            </a:r>
          </a:p>
          <a:p>
            <a:pPr eaLnBrk="1" hangingPunct="1"/>
            <a:r>
              <a:rPr lang="en-US" dirty="0">
                <a:cs typeface="Arial" charset="0"/>
              </a:rPr>
              <a:t>Daerah </a:t>
            </a:r>
            <a:r>
              <a:rPr lang="en-US" dirty="0" err="1">
                <a:cs typeface="Arial" charset="0"/>
              </a:rPr>
              <a:t>hubungan</a:t>
            </a:r>
            <a:r>
              <a:rPr lang="en-US" dirty="0">
                <a:cs typeface="Arial" charset="0"/>
              </a:rPr>
              <a:t>:</a:t>
            </a:r>
          </a:p>
          <a:p>
            <a:pPr eaLnBrk="1" hangingPunct="1">
              <a:buFontTx/>
              <a:buNone/>
            </a:pPr>
            <a:r>
              <a:rPr lang="en-US" dirty="0">
                <a:cs typeface="Arial" charset="0"/>
              </a:rPr>
              <a:t>	</a:t>
            </a:r>
            <a:r>
              <a:rPr lang="en-US" dirty="0" err="1">
                <a:cs typeface="Arial" charset="0"/>
              </a:rPr>
              <a:t>W</a:t>
            </a:r>
            <a:r>
              <a:rPr lang="en-US" baseline="-25000" dirty="0" err="1">
                <a:cs typeface="Arial" charset="0"/>
              </a:rPr>
              <a:t>h</a:t>
            </a:r>
            <a:r>
              <a:rPr lang="en-US" dirty="0">
                <a:cs typeface="Arial" charset="0"/>
              </a:rPr>
              <a:t> = { y / y € Y}</a:t>
            </a:r>
          </a:p>
          <a:p>
            <a:pPr eaLnBrk="1" hangingPunct="1"/>
            <a:endParaRPr lang="en-US" dirty="0"/>
          </a:p>
        </p:txBody>
      </p:sp>
      <p:sp>
        <p:nvSpPr>
          <p:cNvPr id="3686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</a:rPr>
              <a:t>Matematika Ekonomi</a:t>
            </a:r>
          </a:p>
        </p:txBody>
      </p:sp>
      <p:sp>
        <p:nvSpPr>
          <p:cNvPr id="3686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71D3EC0-AE94-4F69-A4D6-64E000E48966}" type="slidenum">
              <a:rPr lang="en-US">
                <a:latin typeface="Arial" charset="0"/>
              </a:rPr>
              <a:pPr/>
              <a:t>23</a:t>
            </a:fld>
            <a:endParaRPr lang="en-US">
              <a:latin typeface="Arial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3"/>
          <p:cNvSpPr>
            <a:spLocks noGrp="1" noChangeArrowheads="1"/>
          </p:cNvSpPr>
          <p:nvPr>
            <p:ph idx="1"/>
          </p:nvPr>
        </p:nvSpPr>
        <p:spPr>
          <a:xfrm>
            <a:off x="4254500" y="190500"/>
            <a:ext cx="3873500" cy="4445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3000" b="1"/>
              <a:t>SISTEM BILANGAN</a:t>
            </a:r>
            <a:endParaRPr lang="en-US" sz="1333"/>
          </a:p>
        </p:txBody>
      </p:sp>
      <p:sp>
        <p:nvSpPr>
          <p:cNvPr id="3789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</a:rPr>
              <a:t>Matematika Ekonomi</a:t>
            </a:r>
          </a:p>
        </p:txBody>
      </p:sp>
      <p:sp>
        <p:nvSpPr>
          <p:cNvPr id="3789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3FDE84E-EC44-457F-AD55-FB556C1A5C62}" type="slidenum">
              <a:rPr lang="en-US">
                <a:latin typeface="Arial" charset="0"/>
              </a:rPr>
              <a:pPr/>
              <a:t>24</a:t>
            </a:fld>
            <a:endParaRPr lang="en-US">
              <a:latin typeface="Arial" charset="0"/>
            </a:endParaRPr>
          </a:p>
        </p:txBody>
      </p:sp>
      <p:sp>
        <p:nvSpPr>
          <p:cNvPr id="37893" name="AutoShape 5"/>
          <p:cNvSpPr>
            <a:spLocks noChangeArrowheads="1"/>
          </p:cNvSpPr>
          <p:nvPr/>
        </p:nvSpPr>
        <p:spPr bwMode="auto">
          <a:xfrm>
            <a:off x="3810000" y="2159000"/>
            <a:ext cx="1524000" cy="8255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333"/>
              <a:t>Nyata</a:t>
            </a:r>
          </a:p>
          <a:p>
            <a:pPr algn="ctr"/>
            <a:r>
              <a:rPr lang="en-US" sz="2333"/>
              <a:t>+ dan -</a:t>
            </a:r>
          </a:p>
        </p:txBody>
      </p:sp>
      <p:sp>
        <p:nvSpPr>
          <p:cNvPr id="37894" name="AutoShape 7"/>
          <p:cNvSpPr>
            <a:spLocks noChangeArrowheads="1"/>
          </p:cNvSpPr>
          <p:nvPr/>
        </p:nvSpPr>
        <p:spPr bwMode="auto">
          <a:xfrm>
            <a:off x="7620000" y="2286000"/>
            <a:ext cx="1333500" cy="5715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333"/>
              <a:t>Khayal</a:t>
            </a:r>
          </a:p>
        </p:txBody>
      </p:sp>
      <p:sp>
        <p:nvSpPr>
          <p:cNvPr id="37895" name="AutoShape 8"/>
          <p:cNvSpPr>
            <a:spLocks noChangeArrowheads="1"/>
          </p:cNvSpPr>
          <p:nvPr/>
        </p:nvSpPr>
        <p:spPr bwMode="auto">
          <a:xfrm>
            <a:off x="3619500" y="3365500"/>
            <a:ext cx="1397000" cy="5715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333"/>
              <a:t>Rasional</a:t>
            </a:r>
          </a:p>
        </p:txBody>
      </p:sp>
      <p:sp>
        <p:nvSpPr>
          <p:cNvPr id="37896" name="AutoShape 9"/>
          <p:cNvSpPr>
            <a:spLocks noChangeArrowheads="1"/>
          </p:cNvSpPr>
          <p:nvPr/>
        </p:nvSpPr>
        <p:spPr bwMode="auto">
          <a:xfrm>
            <a:off x="5842000" y="3365500"/>
            <a:ext cx="1587500" cy="5715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333"/>
              <a:t>Irrasional</a:t>
            </a:r>
          </a:p>
        </p:txBody>
      </p:sp>
      <p:sp>
        <p:nvSpPr>
          <p:cNvPr id="37897" name="AutoShape 10"/>
          <p:cNvSpPr>
            <a:spLocks noChangeArrowheads="1"/>
          </p:cNvSpPr>
          <p:nvPr/>
        </p:nvSpPr>
        <p:spPr bwMode="auto">
          <a:xfrm>
            <a:off x="3302000" y="5461000"/>
            <a:ext cx="1397000" cy="5715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333"/>
              <a:t>Bulat</a:t>
            </a:r>
          </a:p>
        </p:txBody>
      </p:sp>
      <p:sp>
        <p:nvSpPr>
          <p:cNvPr id="37898" name="AutoShape 11"/>
          <p:cNvSpPr>
            <a:spLocks noChangeArrowheads="1"/>
          </p:cNvSpPr>
          <p:nvPr/>
        </p:nvSpPr>
        <p:spPr bwMode="auto">
          <a:xfrm>
            <a:off x="6350000" y="5461000"/>
            <a:ext cx="1397000" cy="5715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333"/>
              <a:t>Pecahan</a:t>
            </a:r>
          </a:p>
        </p:txBody>
      </p:sp>
      <p:sp>
        <p:nvSpPr>
          <p:cNvPr id="37899" name="AutoShape 12"/>
          <p:cNvSpPr>
            <a:spLocks noChangeArrowheads="1"/>
          </p:cNvSpPr>
          <p:nvPr/>
        </p:nvSpPr>
        <p:spPr bwMode="auto">
          <a:xfrm>
            <a:off x="5842000" y="1270000"/>
            <a:ext cx="1397000" cy="5715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333"/>
              <a:t>Bilangan</a:t>
            </a:r>
          </a:p>
        </p:txBody>
      </p:sp>
      <p:sp>
        <p:nvSpPr>
          <p:cNvPr id="37900" name="Rectangle 15"/>
          <p:cNvSpPr>
            <a:spLocks noChangeArrowheads="1"/>
          </p:cNvSpPr>
          <p:nvPr/>
        </p:nvSpPr>
        <p:spPr bwMode="auto">
          <a:xfrm>
            <a:off x="2603500" y="2159000"/>
            <a:ext cx="1079500" cy="698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500"/>
              <a:t>2; -2; </a:t>
            </a:r>
          </a:p>
          <a:p>
            <a:pPr algn="ctr"/>
            <a:r>
              <a:rPr lang="en-US" sz="1500"/>
              <a:t>1,1; -1,1</a:t>
            </a:r>
          </a:p>
        </p:txBody>
      </p:sp>
      <p:sp>
        <p:nvSpPr>
          <p:cNvPr id="37901" name="Rectangle 16"/>
          <p:cNvSpPr>
            <a:spLocks noChangeArrowheads="1"/>
          </p:cNvSpPr>
          <p:nvPr/>
        </p:nvSpPr>
        <p:spPr bwMode="auto">
          <a:xfrm>
            <a:off x="7810500" y="2984500"/>
            <a:ext cx="1524000" cy="952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500"/>
              <a:t>Akar negatip</a:t>
            </a:r>
          </a:p>
          <a:p>
            <a:endParaRPr lang="en-US" sz="1500"/>
          </a:p>
          <a:p>
            <a:r>
              <a:rPr lang="en-US" sz="1500">
                <a:cs typeface="Arial" charset="0"/>
              </a:rPr>
              <a:t>√</a:t>
            </a:r>
            <a:r>
              <a:rPr lang="en-US" sz="1500"/>
              <a:t>(-4) = </a:t>
            </a:r>
            <a:r>
              <a:rPr lang="en-US" sz="1500">
                <a:cs typeface="Arial" charset="0"/>
              </a:rPr>
              <a:t>± 2</a:t>
            </a:r>
          </a:p>
        </p:txBody>
      </p:sp>
      <p:sp>
        <p:nvSpPr>
          <p:cNvPr id="37902" name="Line 17"/>
          <p:cNvSpPr>
            <a:spLocks noChangeShapeType="1"/>
          </p:cNvSpPr>
          <p:nvPr/>
        </p:nvSpPr>
        <p:spPr bwMode="auto">
          <a:xfrm>
            <a:off x="8001000" y="33020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37903" name="Line 18"/>
          <p:cNvSpPr>
            <a:spLocks noChangeShapeType="1"/>
          </p:cNvSpPr>
          <p:nvPr/>
        </p:nvSpPr>
        <p:spPr bwMode="auto">
          <a:xfrm>
            <a:off x="8001000" y="36195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37904" name="AutoShape 19"/>
          <p:cNvSpPr>
            <a:spLocks noChangeArrowheads="1"/>
          </p:cNvSpPr>
          <p:nvPr/>
        </p:nvSpPr>
        <p:spPr bwMode="auto">
          <a:xfrm rot="-1796516">
            <a:off x="9017000" y="2476500"/>
            <a:ext cx="444500" cy="381000"/>
          </a:xfrm>
          <a:prstGeom prst="curvedLeftArrow">
            <a:avLst>
              <a:gd name="adj1" fmla="val 20000"/>
              <a:gd name="adj2" fmla="val 40000"/>
              <a:gd name="adj3" fmla="val 3888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d-ID" sz="1500"/>
          </a:p>
        </p:txBody>
      </p:sp>
      <p:sp>
        <p:nvSpPr>
          <p:cNvPr id="37905" name="AutoShape 20"/>
          <p:cNvSpPr>
            <a:spLocks noChangeArrowheads="1"/>
          </p:cNvSpPr>
          <p:nvPr/>
        </p:nvSpPr>
        <p:spPr bwMode="auto">
          <a:xfrm rot="5400000">
            <a:off x="3302000" y="1333500"/>
            <a:ext cx="571500" cy="952500"/>
          </a:xfrm>
          <a:prstGeom prst="curvedRightArrow">
            <a:avLst>
              <a:gd name="adj1" fmla="val 33333"/>
              <a:gd name="adj2" fmla="val 66667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d-ID" sz="1500"/>
          </a:p>
        </p:txBody>
      </p:sp>
      <p:sp>
        <p:nvSpPr>
          <p:cNvPr id="37906" name="Text Box 23"/>
          <p:cNvSpPr txBox="1">
            <a:spLocks noChangeArrowheads="1"/>
          </p:cNvSpPr>
          <p:nvPr/>
        </p:nvSpPr>
        <p:spPr bwMode="auto">
          <a:xfrm>
            <a:off x="1523999" y="4009571"/>
            <a:ext cx="1778000" cy="188814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67" dirty="0"/>
              <a:t>Hasil </a:t>
            </a:r>
            <a:r>
              <a:rPr lang="en-US" sz="1667" dirty="0" err="1"/>
              <a:t>bagi</a:t>
            </a:r>
            <a:r>
              <a:rPr lang="en-US" sz="1667" dirty="0"/>
              <a:t> </a:t>
            </a:r>
            <a:r>
              <a:rPr lang="en-US" sz="1667" dirty="0" err="1"/>
              <a:t>dua</a:t>
            </a:r>
            <a:r>
              <a:rPr lang="en-US" sz="1667" dirty="0"/>
              <a:t> </a:t>
            </a:r>
            <a:r>
              <a:rPr lang="en-US" sz="1667" dirty="0" err="1"/>
              <a:t>bil</a:t>
            </a:r>
            <a:r>
              <a:rPr lang="en-US" sz="1667" dirty="0"/>
              <a:t> </a:t>
            </a:r>
            <a:r>
              <a:rPr lang="en-US" sz="1667" dirty="0" err="1"/>
              <a:t>bulat</a:t>
            </a:r>
            <a:r>
              <a:rPr lang="en-US" sz="1667" dirty="0"/>
              <a:t>, </a:t>
            </a:r>
            <a:r>
              <a:rPr lang="en-US" sz="1667" dirty="0" err="1"/>
              <a:t>pecahan</a:t>
            </a:r>
            <a:r>
              <a:rPr lang="en-US" sz="1667" dirty="0"/>
              <a:t> </a:t>
            </a:r>
            <a:r>
              <a:rPr lang="en-US" sz="1667" dirty="0" err="1"/>
              <a:t>desimal</a:t>
            </a:r>
            <a:r>
              <a:rPr lang="en-US" sz="1667" dirty="0"/>
              <a:t> </a:t>
            </a:r>
            <a:r>
              <a:rPr lang="en-US" sz="1667" dirty="0" err="1"/>
              <a:t>atau</a:t>
            </a:r>
            <a:r>
              <a:rPr lang="en-US" sz="1667" dirty="0"/>
              <a:t> </a:t>
            </a:r>
            <a:r>
              <a:rPr lang="en-US" sz="1667" dirty="0" err="1"/>
              <a:t>desimal</a:t>
            </a:r>
            <a:r>
              <a:rPr lang="en-US" sz="1667" dirty="0"/>
              <a:t> </a:t>
            </a:r>
            <a:r>
              <a:rPr lang="en-US" sz="1667" dirty="0" err="1"/>
              <a:t>berulang</a:t>
            </a:r>
            <a:r>
              <a:rPr lang="en-US" sz="1667" dirty="0"/>
              <a:t> 0,1492525</a:t>
            </a:r>
          </a:p>
        </p:txBody>
      </p:sp>
      <p:sp>
        <p:nvSpPr>
          <p:cNvPr id="37907" name="Text Box 24"/>
          <p:cNvSpPr txBox="1">
            <a:spLocks noChangeArrowheads="1"/>
          </p:cNvSpPr>
          <p:nvPr/>
        </p:nvSpPr>
        <p:spPr bwMode="auto">
          <a:xfrm>
            <a:off x="6858000" y="4064000"/>
            <a:ext cx="2667000" cy="111851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67"/>
              <a:t>Hasil bagi dua bil bulat, pecahan desimal tak berulang 0,14925253993999… </a:t>
            </a:r>
            <a:r>
              <a:rPr lang="el-GR" sz="1667">
                <a:cs typeface="Arial" charset="0"/>
              </a:rPr>
              <a:t>π</a:t>
            </a:r>
            <a:r>
              <a:rPr lang="en-US" sz="1667">
                <a:cs typeface="Arial" charset="0"/>
              </a:rPr>
              <a:t>, </a:t>
            </a:r>
            <a:r>
              <a:rPr lang="en-US" sz="1667" i="1">
                <a:cs typeface="Arial" charset="0"/>
              </a:rPr>
              <a:t>℮</a:t>
            </a:r>
          </a:p>
        </p:txBody>
      </p:sp>
      <p:sp>
        <p:nvSpPr>
          <p:cNvPr id="37908" name="Text Box 25"/>
          <p:cNvSpPr txBox="1">
            <a:spLocks noChangeArrowheads="1"/>
          </p:cNvSpPr>
          <p:nvPr/>
        </p:nvSpPr>
        <p:spPr bwMode="auto">
          <a:xfrm>
            <a:off x="4762500" y="5439834"/>
            <a:ext cx="1079500" cy="86196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67"/>
              <a:t> 1; 4; 8; termasuk  0</a:t>
            </a:r>
          </a:p>
        </p:txBody>
      </p:sp>
      <p:sp>
        <p:nvSpPr>
          <p:cNvPr id="37909" name="Text Box 26"/>
          <p:cNvSpPr txBox="1">
            <a:spLocks noChangeArrowheads="1"/>
          </p:cNvSpPr>
          <p:nvPr/>
        </p:nvSpPr>
        <p:spPr bwMode="auto">
          <a:xfrm>
            <a:off x="8001000" y="5651500"/>
            <a:ext cx="1460500" cy="34887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67"/>
              <a:t>½;  2/7 dsb</a:t>
            </a:r>
          </a:p>
        </p:txBody>
      </p:sp>
      <p:sp>
        <p:nvSpPr>
          <p:cNvPr id="37910" name="Line 27"/>
          <p:cNvSpPr>
            <a:spLocks noChangeShapeType="1"/>
          </p:cNvSpPr>
          <p:nvPr/>
        </p:nvSpPr>
        <p:spPr bwMode="auto">
          <a:xfrm>
            <a:off x="4762500" y="1968500"/>
            <a:ext cx="3429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37911" name="Line 29"/>
          <p:cNvSpPr>
            <a:spLocks noChangeShapeType="1"/>
          </p:cNvSpPr>
          <p:nvPr/>
        </p:nvSpPr>
        <p:spPr bwMode="auto">
          <a:xfrm>
            <a:off x="6477000" y="1841500"/>
            <a:ext cx="0" cy="127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37912" name="Line 30"/>
          <p:cNvSpPr>
            <a:spLocks noChangeShapeType="1"/>
          </p:cNvSpPr>
          <p:nvPr/>
        </p:nvSpPr>
        <p:spPr bwMode="auto">
          <a:xfrm>
            <a:off x="4762500" y="1968500"/>
            <a:ext cx="0" cy="1905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37913" name="Line 31"/>
          <p:cNvSpPr>
            <a:spLocks noChangeShapeType="1"/>
          </p:cNvSpPr>
          <p:nvPr/>
        </p:nvSpPr>
        <p:spPr bwMode="auto">
          <a:xfrm>
            <a:off x="8191500" y="1968500"/>
            <a:ext cx="0" cy="3175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37914" name="Line 32"/>
          <p:cNvSpPr>
            <a:spLocks noChangeShapeType="1"/>
          </p:cNvSpPr>
          <p:nvPr/>
        </p:nvSpPr>
        <p:spPr bwMode="auto">
          <a:xfrm>
            <a:off x="4318000" y="2984500"/>
            <a:ext cx="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37915" name="Line 33"/>
          <p:cNvSpPr>
            <a:spLocks noChangeShapeType="1"/>
          </p:cNvSpPr>
          <p:nvPr/>
        </p:nvSpPr>
        <p:spPr bwMode="auto">
          <a:xfrm>
            <a:off x="4318000" y="3175000"/>
            <a:ext cx="2349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37916" name="Line 34"/>
          <p:cNvSpPr>
            <a:spLocks noChangeShapeType="1"/>
          </p:cNvSpPr>
          <p:nvPr/>
        </p:nvSpPr>
        <p:spPr bwMode="auto">
          <a:xfrm>
            <a:off x="6667500" y="3175000"/>
            <a:ext cx="0" cy="1905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37917" name="Line 35"/>
          <p:cNvSpPr>
            <a:spLocks noChangeShapeType="1"/>
          </p:cNvSpPr>
          <p:nvPr/>
        </p:nvSpPr>
        <p:spPr bwMode="auto">
          <a:xfrm>
            <a:off x="6413500" y="3937000"/>
            <a:ext cx="0" cy="698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37918" name="Line 36"/>
          <p:cNvSpPr>
            <a:spLocks noChangeShapeType="1"/>
          </p:cNvSpPr>
          <p:nvPr/>
        </p:nvSpPr>
        <p:spPr bwMode="auto">
          <a:xfrm>
            <a:off x="6413500" y="46355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d-ID" sz="1500"/>
          </a:p>
        </p:txBody>
      </p:sp>
      <p:sp>
        <p:nvSpPr>
          <p:cNvPr id="37919" name="Line 37"/>
          <p:cNvSpPr>
            <a:spLocks noChangeShapeType="1"/>
          </p:cNvSpPr>
          <p:nvPr/>
        </p:nvSpPr>
        <p:spPr bwMode="auto">
          <a:xfrm>
            <a:off x="4762500" y="3937000"/>
            <a:ext cx="0" cy="1143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37920" name="Line 38"/>
          <p:cNvSpPr>
            <a:spLocks noChangeShapeType="1"/>
          </p:cNvSpPr>
          <p:nvPr/>
        </p:nvSpPr>
        <p:spPr bwMode="auto">
          <a:xfrm>
            <a:off x="4445000" y="5080000"/>
            <a:ext cx="2286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37921" name="Line 39"/>
          <p:cNvSpPr>
            <a:spLocks noChangeShapeType="1"/>
          </p:cNvSpPr>
          <p:nvPr/>
        </p:nvSpPr>
        <p:spPr bwMode="auto">
          <a:xfrm>
            <a:off x="4445000" y="5080000"/>
            <a:ext cx="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37922" name="Line 40"/>
          <p:cNvSpPr>
            <a:spLocks noChangeShapeType="1"/>
          </p:cNvSpPr>
          <p:nvPr/>
        </p:nvSpPr>
        <p:spPr bwMode="auto">
          <a:xfrm>
            <a:off x="6731000" y="5080000"/>
            <a:ext cx="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37923" name="Line 41"/>
          <p:cNvSpPr>
            <a:spLocks noChangeShapeType="1"/>
          </p:cNvSpPr>
          <p:nvPr/>
        </p:nvSpPr>
        <p:spPr bwMode="auto">
          <a:xfrm>
            <a:off x="4508500" y="57785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d-ID" sz="1500"/>
          </a:p>
        </p:txBody>
      </p:sp>
      <p:sp>
        <p:nvSpPr>
          <p:cNvPr id="37924" name="Line 42"/>
          <p:cNvSpPr>
            <a:spLocks noChangeShapeType="1"/>
          </p:cNvSpPr>
          <p:nvPr/>
        </p:nvSpPr>
        <p:spPr bwMode="auto">
          <a:xfrm>
            <a:off x="7556500" y="5905500"/>
            <a:ext cx="444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d-ID" sz="1500"/>
          </a:p>
        </p:txBody>
      </p:sp>
      <p:sp>
        <p:nvSpPr>
          <p:cNvPr id="37925" name="Line 43"/>
          <p:cNvSpPr>
            <a:spLocks noChangeShapeType="1"/>
          </p:cNvSpPr>
          <p:nvPr/>
        </p:nvSpPr>
        <p:spPr bwMode="auto">
          <a:xfrm flipH="1">
            <a:off x="2984500" y="3556000"/>
            <a:ext cx="635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 sz="1500"/>
          </a:p>
        </p:txBody>
      </p:sp>
      <p:sp>
        <p:nvSpPr>
          <p:cNvPr id="37926" name="Line 44"/>
          <p:cNvSpPr>
            <a:spLocks noChangeShapeType="1"/>
          </p:cNvSpPr>
          <p:nvPr/>
        </p:nvSpPr>
        <p:spPr bwMode="auto">
          <a:xfrm>
            <a:off x="2984500" y="3619500"/>
            <a:ext cx="0" cy="317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d-ID" sz="1500"/>
          </a:p>
        </p:txBody>
      </p:sp>
      <p:sp>
        <p:nvSpPr>
          <p:cNvPr id="37927" name="Text Box 45"/>
          <p:cNvSpPr txBox="1">
            <a:spLocks noChangeArrowheads="1"/>
          </p:cNvSpPr>
          <p:nvPr/>
        </p:nvSpPr>
        <p:spPr bwMode="auto">
          <a:xfrm>
            <a:off x="2603500" y="825500"/>
            <a:ext cx="3365500" cy="81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333"/>
              <a:t>1. Pembagian bilangan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Rectangle 3"/>
          <p:cNvSpPr>
            <a:spLocks noGrp="1" noChangeArrowheads="1"/>
          </p:cNvSpPr>
          <p:nvPr>
            <p:ph idx="1"/>
          </p:nvPr>
        </p:nvSpPr>
        <p:spPr>
          <a:xfrm>
            <a:off x="2667000" y="317500"/>
            <a:ext cx="7239000" cy="580892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b="1"/>
              <a:t>2. Tanda pertidaksamaan</a:t>
            </a:r>
          </a:p>
          <a:p>
            <a:pPr eaLnBrk="1" hangingPunct="1"/>
            <a:r>
              <a:rPr lang="en-US"/>
              <a:t>Tanda &lt; melambangkan “lebih kecil dari”</a:t>
            </a:r>
          </a:p>
          <a:p>
            <a:pPr eaLnBrk="1" hangingPunct="1"/>
            <a:r>
              <a:rPr lang="en-US"/>
              <a:t>Tanda &gt; melambangkan “lebih besar dari”</a:t>
            </a:r>
          </a:p>
          <a:p>
            <a:pPr eaLnBrk="1" hangingPunct="1"/>
            <a:r>
              <a:rPr lang="en-US"/>
              <a:t>Tanda </a:t>
            </a:r>
            <a:r>
              <a:rPr lang="en-US">
                <a:cs typeface="Arial" charset="0"/>
              </a:rPr>
              <a:t>≤ “lebih kecil dari atau sama dengan”</a:t>
            </a:r>
          </a:p>
          <a:p>
            <a:pPr eaLnBrk="1" hangingPunct="1"/>
            <a:r>
              <a:rPr lang="en-US">
                <a:cs typeface="Arial" charset="0"/>
              </a:rPr>
              <a:t>Tanda ≥ “lebih besar dari atau sama dengan”</a:t>
            </a:r>
          </a:p>
          <a:p>
            <a:pPr eaLnBrk="1" hangingPunct="1"/>
            <a:endParaRPr lang="en-US">
              <a:cs typeface="Arial" charset="0"/>
            </a:endParaRPr>
          </a:p>
          <a:p>
            <a:pPr eaLnBrk="1" hangingPunct="1">
              <a:buFontTx/>
              <a:buNone/>
            </a:pPr>
            <a:r>
              <a:rPr lang="en-US" b="1">
                <a:cs typeface="Arial" charset="0"/>
              </a:rPr>
              <a:t>3. Sifat </a:t>
            </a:r>
          </a:p>
          <a:p>
            <a:pPr eaLnBrk="1" hangingPunct="1"/>
            <a:r>
              <a:rPr lang="en-US">
                <a:cs typeface="Arial" charset="0"/>
              </a:rPr>
              <a:t>Jika a ≤ b, maka –a ≥ -b</a:t>
            </a:r>
          </a:p>
          <a:p>
            <a:pPr eaLnBrk="1" hangingPunct="1"/>
            <a:r>
              <a:rPr lang="en-US">
                <a:cs typeface="Arial" charset="0"/>
              </a:rPr>
              <a:t>Jika a ≤ b dan x ≥ 0, maka x.a ≤ x.b</a:t>
            </a:r>
          </a:p>
          <a:p>
            <a:pPr eaLnBrk="1" hangingPunct="1"/>
            <a:r>
              <a:rPr lang="en-US">
                <a:cs typeface="Arial" charset="0"/>
              </a:rPr>
              <a:t>Jika a ≤ b dan x ≤ 0, maka x.a ≥ x.b</a:t>
            </a:r>
          </a:p>
          <a:p>
            <a:pPr eaLnBrk="1" hangingPunct="1"/>
            <a:r>
              <a:rPr lang="en-US">
                <a:cs typeface="Arial" charset="0"/>
              </a:rPr>
              <a:t>Jika a ≤ b dan c ≤ d, maka a + c ≤ b+ d</a:t>
            </a:r>
          </a:p>
          <a:p>
            <a:pPr eaLnBrk="1" hangingPunct="1"/>
            <a:endParaRPr lang="en-US">
              <a:cs typeface="Arial" charset="0"/>
            </a:endParaRPr>
          </a:p>
        </p:txBody>
      </p:sp>
      <p:sp>
        <p:nvSpPr>
          <p:cNvPr id="3891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</a:rPr>
              <a:t>Matematika Ekonomi</a:t>
            </a:r>
          </a:p>
        </p:txBody>
      </p:sp>
      <p:sp>
        <p:nvSpPr>
          <p:cNvPr id="3891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EFD8A97-7415-4BFB-9AA4-129F845BDD3F}" type="slidenum">
              <a:rPr lang="en-US">
                <a:latin typeface="Arial" charset="0"/>
              </a:rPr>
              <a:pPr/>
              <a:t>25</a:t>
            </a:fld>
            <a:endParaRPr lang="en-US">
              <a:latin typeface="Arial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Pangkat, Akar &amp; Logaritma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Pangkat adalah suatu indeks yang menunjukkan banyaknya perkalian bilangan yang sama secara berurutan.</a:t>
            </a:r>
          </a:p>
          <a:p>
            <a:pPr marL="0" indent="0">
              <a:buNone/>
            </a:pPr>
            <a:r>
              <a:rPr lang="en-US"/>
              <a:t>Bentuk umum</a:t>
            </a:r>
          </a:p>
          <a:p>
            <a:pPr marL="0" indent="0">
              <a:buNone/>
            </a:pPr>
            <a:r>
              <a:rPr lang="en-US"/>
              <a:t>	a.a.a.a.a…. = a</a:t>
            </a:r>
            <a:r>
              <a:rPr lang="en-US" baseline="30000"/>
              <a:t>n</a:t>
            </a:r>
            <a:endParaRPr lang="en-US"/>
          </a:p>
          <a:p>
            <a:pPr marL="0" indent="0">
              <a:buNone/>
            </a:pPr>
            <a:r>
              <a:rPr lang="en-US"/>
              <a:t>Contoh : 7 X 7 X 7 X 7 = 7</a:t>
            </a:r>
            <a:r>
              <a:rPr lang="en-US" baseline="30000"/>
              <a:t>4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Kaidah Pemangkatan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id-ID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Pangkat, Akar &amp; Logaritma</a:t>
            </a:r>
          </a:p>
        </p:txBody>
      </p:sp>
      <p:sp>
        <p:nvSpPr>
          <p:cNvPr id="205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/>
              <a:t>Akar dari suatu bilangan adalah basis yang memenuhi bilangan tersebut berkenaan dengan pangka akarnya</a:t>
            </a:r>
          </a:p>
          <a:p>
            <a:pPr eaLnBrk="1" hangingPunct="1"/>
            <a:r>
              <a:rPr lang="en-US"/>
              <a:t>Bentuk umum: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/>
              <a:t>	x</a:t>
            </a:r>
            <a:r>
              <a:rPr lang="en-US" baseline="30000"/>
              <a:t>a</a:t>
            </a:r>
            <a:r>
              <a:rPr lang="en-US"/>
              <a:t> = m   </a:t>
            </a:r>
            <a:r>
              <a:rPr lang="en-US">
                <a:sym typeface="Wingdings" pitchFamily="2" charset="2"/>
              </a:rPr>
              <a:t>  x =  </a:t>
            </a:r>
            <a:endParaRPr lang="en-US"/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8607277"/>
              </p:ext>
            </p:extLst>
          </p:nvPr>
        </p:nvGraphicFramePr>
        <p:xfrm>
          <a:off x="2852057" y="3093416"/>
          <a:ext cx="908050" cy="6711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" name="Equation" r:id="rId3" imgW="291960" imgH="215640" progId="Equation.3">
                  <p:embed/>
                </p:oleObj>
              </mc:Choice>
              <mc:Fallback>
                <p:oleObj name="Equation" r:id="rId3" imgW="291960" imgH="215640" progId="Equation.3">
                  <p:embed/>
                  <p:pic>
                    <p:nvPicPr>
                      <p:cNvPr id="205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2057" y="3093416"/>
                        <a:ext cx="908050" cy="67116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Pangkat, akar &amp; Logaritma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Logaritma dari suatu bilangan adalah pangkat yang harus dikenakan pada bilangan pokok Logaritma untuk memperoleh bilangan tersebut.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01D17D"/>
      </a:accent1>
      <a:accent2>
        <a:srgbClr val="84C72A"/>
      </a:accent2>
      <a:accent3>
        <a:srgbClr val="E1D126"/>
      </a:accent3>
      <a:accent4>
        <a:srgbClr val="E29932"/>
      </a:accent4>
      <a:accent5>
        <a:srgbClr val="E56526"/>
      </a:accent5>
      <a:accent6>
        <a:srgbClr val="D63731"/>
      </a:accent6>
      <a:hlink>
        <a:srgbClr val="35FA7F"/>
      </a:hlink>
      <a:folHlink>
        <a:srgbClr val="BAFC85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2B2A868B-6BC2-4B3E-98B9-1258F41035D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197</TotalTime>
  <Words>2370</Words>
  <Application>Microsoft Office PowerPoint</Application>
  <PresentationFormat>Widescreen</PresentationFormat>
  <Paragraphs>272</Paragraphs>
  <Slides>29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Arial</vt:lpstr>
      <vt:lpstr>Century Gothic</vt:lpstr>
      <vt:lpstr>Wingdings</vt:lpstr>
      <vt:lpstr>Vapor Trail</vt:lpstr>
      <vt:lpstr>Equation</vt:lpstr>
      <vt:lpstr>Matematika Ekonomi 1</vt:lpstr>
      <vt:lpstr>Konsep-konsep Dasar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Pangkat, Akar &amp; Logaritma</vt:lpstr>
      <vt:lpstr>Kaidah Pemangkatan</vt:lpstr>
      <vt:lpstr>Pangkat, Akar &amp; Logaritma</vt:lpstr>
      <vt:lpstr>Pangkat, akar &amp; Logaritma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Matematika Ekonimi 1</dc:title>
  <dc:creator>User</dc:creator>
  <cp:lastModifiedBy>User</cp:lastModifiedBy>
  <cp:revision>8</cp:revision>
  <dcterms:created xsi:type="dcterms:W3CDTF">2020-09-20T10:32:40Z</dcterms:created>
  <dcterms:modified xsi:type="dcterms:W3CDTF">2020-09-20T13:49:59Z</dcterms:modified>
</cp:coreProperties>
</file>